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80" r:id="rId3"/>
    <p:sldId id="286" r:id="rId4"/>
    <p:sldId id="285" r:id="rId5"/>
    <p:sldId id="264" r:id="rId6"/>
    <p:sldId id="287" r:id="rId7"/>
    <p:sldId id="281" r:id="rId8"/>
    <p:sldId id="261" r:id="rId9"/>
    <p:sldId id="271" r:id="rId10"/>
    <p:sldId id="258" r:id="rId11"/>
    <p:sldId id="279" r:id="rId12"/>
    <p:sldId id="259" r:id="rId13"/>
    <p:sldId id="257" r:id="rId14"/>
    <p:sldId id="260" r:id="rId15"/>
    <p:sldId id="262" r:id="rId16"/>
    <p:sldId id="267" r:id="rId17"/>
    <p:sldId id="289" r:id="rId18"/>
    <p:sldId id="290" r:id="rId19"/>
    <p:sldId id="291" r:id="rId20"/>
    <p:sldId id="263" r:id="rId21"/>
    <p:sldId id="265" r:id="rId22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BF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>
        <p:scale>
          <a:sx n="100" d="100"/>
          <a:sy n="100" d="100"/>
        </p:scale>
        <p:origin x="-186" y="-294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65525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660900" y="0"/>
            <a:ext cx="3567113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BFA7C-F1BD-4963-9BE4-BDE1A8803E54}" type="datetimeFigureOut">
              <a:rPr lang="fr-FR" smtClean="0"/>
              <a:t>25/10/2024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13896975"/>
            <a:ext cx="3565525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0CA1E8-0B3D-408D-AE4F-EBCC513832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1552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mailto:Svagnon@yahoo.fr" TargetMode="External"/><Relationship Id="rId4" Type="http://schemas.openxmlformats.org/officeDocument/2006/relationships/hyperlink" Target="mailto:Michel.carmona@wanadoo.f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75000"/>
            </a:srgbClr>
          </a:solidFill>
          <a:ln w="13811">
            <a:solidFill>
              <a:srgbClr val="FFFFFF">
                <a:alpha val="16000"/>
              </a:srgbClr>
            </a:solidFill>
            <a:prstDash val="solid"/>
          </a:ln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1120" y="0"/>
            <a:ext cx="566928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954495" y="4323099"/>
            <a:ext cx="7370355" cy="281112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>
              <a:lnSpc>
                <a:spcPct val="150000"/>
              </a:lnSpc>
            </a:pPr>
            <a:r>
              <a:rPr lang="en-US" sz="1600" b="1" dirty="0" smtClean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L’Ecosystème HPC du </a:t>
            </a:r>
            <a:r>
              <a:rPr lang="en-US" sz="1600" b="1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C</a:t>
            </a:r>
            <a:r>
              <a:rPr lang="en-US" sz="1600" b="1" dirty="0" smtClean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oquelicot propose :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Une puissance de calcul HPC mutualisée</a:t>
            </a:r>
            <a:r>
              <a:rPr lang="en-US" sz="1600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 </a:t>
            </a:r>
            <a:r>
              <a:rPr lang="en-US" sz="1600" dirty="0" smtClean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en colocation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L’hébergement de vos calculateurs haute densité</a:t>
            </a:r>
            <a:endParaRPr lang="fr-FR" sz="1600" dirty="0">
              <a:solidFill>
                <a:srgbClr val="C6BFEE"/>
              </a:solidFill>
              <a:latin typeface="Prompt" pitchFamily="34" charset="0"/>
              <a:ea typeface="Prompt" pitchFamily="34" charset="-122"/>
              <a:cs typeface="Prompt" pitchFamily="34" charset="-12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L’accompagnement par des experts à chaque étape, depuis la réception des matériels, l’optimisation des systèmes, les conseils jusqu’à la réalisation de vos calculs HPC.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Une sécurité renforcée du </a:t>
            </a:r>
            <a:r>
              <a:rPr lang="fr-FR" sz="1600" dirty="0" smtClean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site 24h/24, 7j/7.</a:t>
            </a:r>
            <a:endParaRPr lang="en-US" sz="1600" dirty="0">
              <a:solidFill>
                <a:srgbClr val="C6BFEE"/>
              </a:solidFill>
              <a:latin typeface="Prompt" pitchFamily="34" charset="0"/>
              <a:ea typeface="Prompt" pitchFamily="34" charset="-122"/>
              <a:cs typeface="Prompt" pitchFamily="34" charset="-120"/>
            </a:endParaRPr>
          </a:p>
        </p:txBody>
      </p:sp>
      <p:sp>
        <p:nvSpPr>
          <p:cNvPr id="8" name="Text 4"/>
          <p:cNvSpPr/>
          <p:nvPr/>
        </p:nvSpPr>
        <p:spPr>
          <a:xfrm>
            <a:off x="1099351" y="7589520"/>
            <a:ext cx="7354184" cy="36576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880"/>
              </a:lnSpc>
              <a:buNone/>
            </a:pPr>
            <a:r>
              <a:rPr lang="en-US" sz="1152" dirty="0" smtClean="0">
                <a:solidFill>
                  <a:schemeClr val="bg1"/>
                </a:solidFill>
                <a:latin typeface="Mukta" pitchFamily="34" charset="0"/>
                <a:ea typeface="Mukta" pitchFamily="34" charset="-122"/>
              </a:rPr>
              <a:t>Ecosystème France HPC - Global Development Group SAS, 76 rue de la Pompe, 75116 Paris.</a:t>
            </a:r>
            <a:endParaRPr lang="en-US" sz="1152" dirty="0">
              <a:solidFill>
                <a:schemeClr val="bg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8658" y="7484976"/>
            <a:ext cx="1999659" cy="6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1"/>
          <p:cNvSpPr/>
          <p:nvPr/>
        </p:nvSpPr>
        <p:spPr>
          <a:xfrm>
            <a:off x="0" y="1677488"/>
            <a:ext cx="8961120" cy="104289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6561"/>
              </a:lnSpc>
              <a:buNone/>
            </a:pPr>
            <a:r>
              <a:rPr lang="en-US" sz="3600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Ecosystème HPC </a:t>
            </a:r>
            <a:r>
              <a:rPr lang="en-US" sz="3600" dirty="0" smtClean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du Coquelicot</a:t>
            </a:r>
          </a:p>
          <a:p>
            <a:pPr marL="0" indent="0" algn="ctr">
              <a:lnSpc>
                <a:spcPts val="6561"/>
              </a:lnSpc>
              <a:buNone/>
            </a:pPr>
            <a:r>
              <a:rPr lang="en-US" sz="2000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a</a:t>
            </a:r>
            <a:r>
              <a:rPr lang="en-US" sz="2000" dirty="0" smtClean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u 3 rue Roger </a:t>
            </a:r>
            <a:r>
              <a:rPr lang="en-US" sz="2000" dirty="0" err="1" smtClean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Janin</a:t>
            </a:r>
            <a:r>
              <a:rPr lang="en-US" sz="2000" dirty="0" smtClean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 à </a:t>
            </a:r>
            <a:r>
              <a:rPr lang="en-US" sz="2000" dirty="0" err="1" smtClean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Méaulte</a:t>
            </a:r>
            <a:r>
              <a:rPr lang="en-US" sz="2000" dirty="0" smtClean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 (80300)</a:t>
            </a:r>
          </a:p>
          <a:p>
            <a:pPr marL="0" indent="0" algn="ctr">
              <a:lnSpc>
                <a:spcPts val="6561"/>
              </a:lnSpc>
              <a:buNone/>
            </a:pPr>
            <a:r>
              <a:rPr lang="en-US" sz="2000" dirty="0" smtClean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Première plateforme HPC des </a:t>
            </a:r>
            <a:r>
              <a:rPr lang="en-US" sz="2000" dirty="0" err="1" smtClean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Hauts</a:t>
            </a:r>
            <a:r>
              <a:rPr lang="en-US" sz="2000" dirty="0" smtClean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-de-France </a:t>
            </a:r>
            <a:endParaRPr lang="en-US" sz="2000" dirty="0">
              <a:solidFill>
                <a:srgbClr val="C6BFEE"/>
              </a:solidFill>
              <a:latin typeface="Prompt" pitchFamily="34" charset="0"/>
              <a:ea typeface="Prompt" pitchFamily="34" charset="-122"/>
              <a:cs typeface="Prompt" pitchFamily="34" charset="-12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819525" y="7291268"/>
            <a:ext cx="45053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 smtClean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Le </a:t>
            </a:r>
            <a:r>
              <a:rPr lang="fr-FR" sz="1400" dirty="0" smtClean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25 octobre </a:t>
            </a:r>
            <a:r>
              <a:rPr lang="fr-FR" sz="1400" dirty="0" smtClean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2024</a:t>
            </a:r>
            <a:endParaRPr lang="fr-FR" sz="1400" dirty="0">
              <a:solidFill>
                <a:srgbClr val="C6BFEE"/>
              </a:solidFill>
              <a:latin typeface="Prompt" pitchFamily="34" charset="0"/>
              <a:ea typeface="Prompt" pitchFamily="34" charset="-122"/>
              <a:cs typeface="Prompt" pitchFamily="34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21179"/>
            <a:ext cx="14630400" cy="8229600"/>
          </a:xfrm>
          <a:prstGeom prst="rect">
            <a:avLst/>
          </a:prstGeom>
          <a:solidFill>
            <a:srgbClr val="0B0C23">
              <a:alpha val="75000"/>
            </a:srgbClr>
          </a:solidFill>
          <a:ln w="13811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1013099" y="769867"/>
            <a:ext cx="7321497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2800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</a:rPr>
              <a:t>B2. </a:t>
            </a:r>
            <a:r>
              <a:rPr lang="en-US" sz="2800" dirty="0" smtClean="0">
                <a:solidFill>
                  <a:srgbClr val="C6BFEE"/>
                </a:solidFill>
                <a:latin typeface="Prompt" pitchFamily="34" charset="0"/>
                <a:ea typeface="Prompt" pitchFamily="34" charset="-122"/>
              </a:rPr>
              <a:t>L’Ecosystème HPC du Coquelicot vous propose </a:t>
            </a:r>
            <a:r>
              <a:rPr lang="en-US" sz="2800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</a:rPr>
              <a:t>une offre sur mesure</a:t>
            </a: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9879" y="2062981"/>
            <a:ext cx="3185874" cy="1795343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3939878" y="4135979"/>
            <a:ext cx="3271599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Infrastructure Puissante</a:t>
            </a:r>
            <a:endParaRPr lang="en-US" sz="2187" dirty="0"/>
          </a:p>
        </p:txBody>
      </p:sp>
      <p:sp>
        <p:nvSpPr>
          <p:cNvPr id="7" name="Text 3"/>
          <p:cNvSpPr/>
          <p:nvPr/>
        </p:nvSpPr>
        <p:spPr>
          <a:xfrm>
            <a:off x="3939879" y="4719268"/>
            <a:ext cx="3395424" cy="268099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Notre plateforme HPC est alimentée par une infrastructure puissante et évolutive, garantissant des performances optimales pour vos calculs les plus </a:t>
            </a:r>
            <a:r>
              <a:rPr lang="en-US" sz="1750" dirty="0" smtClean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exigeants : </a:t>
            </a:r>
          </a:p>
          <a:p>
            <a:pPr marL="0" indent="0" algn="l">
              <a:lnSpc>
                <a:spcPts val="2799"/>
              </a:lnSpc>
              <a:buNone/>
            </a:pPr>
            <a:r>
              <a:rPr lang="en-US" sz="1750" dirty="0" smtClean="0">
                <a:solidFill>
                  <a:srgbClr val="DAD8E9"/>
                </a:solidFill>
                <a:latin typeface="Mukta" pitchFamily="34" charset="0"/>
                <a:ea typeface="Mukta" pitchFamily="34" charset="-122"/>
              </a:rPr>
              <a:t>30 KW à 200 KW par baie.</a:t>
            </a:r>
            <a:endParaRPr lang="en-US" sz="175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4366" y="2062981"/>
            <a:ext cx="3148012" cy="1795343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7454366" y="4135979"/>
            <a:ext cx="275844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Connectivité Rapide</a:t>
            </a:r>
            <a:endParaRPr lang="en-US" sz="2187" dirty="0"/>
          </a:p>
        </p:txBody>
      </p:sp>
      <p:sp>
        <p:nvSpPr>
          <p:cNvPr id="10" name="Text 5"/>
          <p:cNvSpPr/>
          <p:nvPr/>
        </p:nvSpPr>
        <p:spPr>
          <a:xfrm>
            <a:off x="7454365" y="4705336"/>
            <a:ext cx="3327935" cy="26949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C</a:t>
            </a:r>
            <a:r>
              <a:rPr lang="en-US" sz="1750" dirty="0" smtClean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onnectivité </a:t>
            </a:r>
            <a:r>
              <a:rPr lang="en-US" sz="1750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ultra-rapide pour vous permettre d'accéder rapidement à vos ressources de calcul et collaborer avec vos équipes partout dans le monde.</a:t>
            </a:r>
            <a:endParaRPr lang="en-US" sz="175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95310" y="2076913"/>
            <a:ext cx="3195876" cy="1795463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10895310" y="4150030"/>
            <a:ext cx="3195876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Sécurité des Données</a:t>
            </a:r>
            <a:endParaRPr lang="en-US" sz="2187" dirty="0"/>
          </a:p>
        </p:txBody>
      </p:sp>
      <p:sp>
        <p:nvSpPr>
          <p:cNvPr id="13" name="Text 7"/>
          <p:cNvSpPr/>
          <p:nvPr/>
        </p:nvSpPr>
        <p:spPr>
          <a:xfrm>
            <a:off x="10895310" y="4715348"/>
            <a:ext cx="3401715" cy="26849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La sécurité de vos données est notre priorité. Nous mettons en œuvre des mesures strictes pour garantir la confidentialité et l'intégrité de vos informations sensibles</a:t>
            </a:r>
            <a:r>
              <a:rPr lang="en-US" sz="1750" dirty="0" smtClean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.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4601" y="7561352"/>
            <a:ext cx="1764501" cy="573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68" y="1983431"/>
            <a:ext cx="2817301" cy="2024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 2"/>
          <p:cNvSpPr/>
          <p:nvPr/>
        </p:nvSpPr>
        <p:spPr>
          <a:xfrm>
            <a:off x="770469" y="4150030"/>
            <a:ext cx="3271599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 smtClean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Modularité</a:t>
            </a:r>
            <a:endParaRPr lang="en-US" sz="2187" dirty="0"/>
          </a:p>
        </p:txBody>
      </p:sp>
      <p:sp>
        <p:nvSpPr>
          <p:cNvPr id="19" name="Rectangle 18"/>
          <p:cNvSpPr/>
          <p:nvPr/>
        </p:nvSpPr>
        <p:spPr>
          <a:xfrm>
            <a:off x="770469" y="4705336"/>
            <a:ext cx="3132142" cy="2920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750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Une réponse sur mesure avec  agilité, modularité rapidité et précision grâce à son infrastructure composée d’un assemblage de modules containers. </a:t>
            </a:r>
            <a:endParaRPr lang="fr-FR" sz="1750" dirty="0" smtClean="0">
              <a:solidFill>
                <a:srgbClr val="DAD8E9"/>
              </a:solidFill>
              <a:latin typeface="Mukta" pitchFamily="34" charset="0"/>
              <a:ea typeface="Mukta" pitchFamily="34" charset="-122"/>
              <a:cs typeface="Mukta" pitchFamily="34" charset="-120"/>
            </a:endParaRPr>
          </a:p>
          <a:p>
            <a:pPr algn="just">
              <a:lnSpc>
                <a:spcPct val="150000"/>
              </a:lnSpc>
            </a:pPr>
            <a:r>
              <a:rPr lang="fr-FR" sz="1750" dirty="0" smtClean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Périmètre privatisé.</a:t>
            </a:r>
            <a:endParaRPr lang="fr-FR" sz="1750" dirty="0">
              <a:solidFill>
                <a:srgbClr val="DAD8E9"/>
              </a:solidFill>
              <a:latin typeface="Mukta" pitchFamily="34" charset="0"/>
              <a:ea typeface="Mukta" pitchFamily="34" charset="-122"/>
              <a:cs typeface="Mukta" pitchFamily="34" charset="-12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124"/>
            <a:ext cx="14630400" cy="8269724"/>
          </a:xfrm>
          <a:prstGeom prst="rect">
            <a:avLst/>
          </a:prstGeom>
        </p:spPr>
      </p:pic>
      <p:sp>
        <p:nvSpPr>
          <p:cNvPr id="3" name="Text 1"/>
          <p:cNvSpPr/>
          <p:nvPr/>
        </p:nvSpPr>
        <p:spPr>
          <a:xfrm>
            <a:off x="1184549" y="742121"/>
            <a:ext cx="8916381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3600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</a:rPr>
              <a:t>B3. Nos </a:t>
            </a:r>
            <a:r>
              <a:rPr lang="en-US" sz="3600" dirty="0" smtClean="0">
                <a:solidFill>
                  <a:srgbClr val="C6BFEE"/>
                </a:solidFill>
                <a:latin typeface="Prompt" pitchFamily="34" charset="0"/>
                <a:ea typeface="Prompt" pitchFamily="34" charset="-122"/>
              </a:rPr>
              <a:t>outils et systèmes à votre </a:t>
            </a:r>
            <a:r>
              <a:rPr lang="en-US" sz="3600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</a:rPr>
              <a:t>service</a:t>
            </a:r>
          </a:p>
        </p:txBody>
      </p:sp>
      <p:sp>
        <p:nvSpPr>
          <p:cNvPr id="4" name="Text 2"/>
          <p:cNvSpPr/>
          <p:nvPr/>
        </p:nvSpPr>
        <p:spPr>
          <a:xfrm>
            <a:off x="2207857" y="1821500"/>
            <a:ext cx="12101220" cy="53508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Accès contrôlé par SAS sécurisé</a:t>
            </a:r>
            <a:endParaRPr lang="en-US" sz="2000" dirty="0">
              <a:solidFill>
                <a:schemeClr val="accent5">
                  <a:lumMod val="40000"/>
                  <a:lumOff val="60000"/>
                </a:schemeClr>
              </a:solidFill>
              <a:latin typeface="Prompt" pitchFamily="34" charset="0"/>
              <a:ea typeface="Prompt" pitchFamily="34" charset="-122"/>
              <a:cs typeface="Prompt" pitchFamily="34" charset="-120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en-US" sz="2000" dirty="0" smtClean="0">
              <a:solidFill>
                <a:schemeClr val="accent5">
                  <a:lumMod val="40000"/>
                  <a:lumOff val="60000"/>
                </a:schemeClr>
              </a:solidFill>
              <a:latin typeface="Prompt" pitchFamily="34" charset="0"/>
              <a:ea typeface="Prompt" pitchFamily="34" charset="-122"/>
              <a:cs typeface="Prompt" pitchFamily="34" charset="-120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Surveillance physique et vidéo surveillance 7/7j </a:t>
            </a:r>
            <a:r>
              <a:rPr lang="en-US" sz="2000" dirty="0">
                <a:solidFill>
                  <a:schemeClr val="accent5">
                    <a:lumMod val="40000"/>
                    <a:lumOff val="60000"/>
                  </a:schemeClr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-</a:t>
            </a:r>
            <a:r>
              <a:rPr lang="en-US" sz="2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 24h/24</a:t>
            </a:r>
            <a:endParaRPr lang="en-US" sz="2000" dirty="0" smtClean="0">
              <a:solidFill>
                <a:schemeClr val="accent5">
                  <a:lumMod val="40000"/>
                  <a:lumOff val="60000"/>
                </a:schemeClr>
              </a:solidFill>
              <a:latin typeface="Prompt" pitchFamily="34" charset="0"/>
              <a:ea typeface="Prompt" pitchFamily="34" charset="-122"/>
              <a:cs typeface="Prompt" pitchFamily="34" charset="-120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en-US" sz="2000" dirty="0" smtClean="0">
              <a:solidFill>
                <a:schemeClr val="accent5">
                  <a:lumMod val="40000"/>
                  <a:lumOff val="60000"/>
                </a:schemeClr>
              </a:solidFill>
              <a:latin typeface="Prompt" pitchFamily="34" charset="0"/>
              <a:ea typeface="Prompt" pitchFamily="34" charset="-122"/>
              <a:cs typeface="Prompt" pitchFamily="34" charset="-120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Plateforme surélevée pour l’accueil de vos containers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000" dirty="0" smtClean="0">
              <a:solidFill>
                <a:schemeClr val="accent5">
                  <a:lumMod val="40000"/>
                  <a:lumOff val="60000"/>
                </a:schemeClr>
              </a:solidFill>
              <a:latin typeface="Prompt" pitchFamily="34" charset="0"/>
              <a:ea typeface="Prompt" pitchFamily="34" charset="-122"/>
              <a:cs typeface="Prompt" pitchFamily="34" charset="-12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Périmètres </a:t>
            </a:r>
            <a:r>
              <a:rPr lang="en-US" sz="2000" dirty="0">
                <a:solidFill>
                  <a:schemeClr val="accent5">
                    <a:lumMod val="40000"/>
                    <a:lumOff val="60000"/>
                  </a:schemeClr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privatisés et sécurisés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en-US" sz="2000" dirty="0" smtClean="0">
              <a:solidFill>
                <a:schemeClr val="accent5">
                  <a:lumMod val="40000"/>
                  <a:lumOff val="60000"/>
                </a:schemeClr>
              </a:solidFill>
              <a:latin typeface="Prompt" pitchFamily="34" charset="0"/>
              <a:ea typeface="Prompt" pitchFamily="34" charset="-122"/>
              <a:cs typeface="Prompt" pitchFamily="34" charset="-120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Groupes de refroidissment et valorisation des calories via un </a:t>
            </a:r>
            <a:r>
              <a:rPr lang="en-US" sz="20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réseau</a:t>
            </a:r>
            <a:r>
              <a:rPr lang="en-US" sz="2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 de chaleur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en-US" sz="2000" dirty="0" smtClean="0">
              <a:solidFill>
                <a:schemeClr val="accent5">
                  <a:lumMod val="40000"/>
                  <a:lumOff val="60000"/>
                </a:schemeClr>
              </a:solidFill>
              <a:latin typeface="Prompt" pitchFamily="34" charset="0"/>
              <a:ea typeface="Prompt" pitchFamily="34" charset="-122"/>
              <a:cs typeface="Prompt" pitchFamily="34" charset="-120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Groupes électrogènes de secours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accent5">
                  <a:lumMod val="40000"/>
                  <a:lumOff val="60000"/>
                </a:schemeClr>
              </a:solidFill>
              <a:latin typeface="Prompt" pitchFamily="34" charset="0"/>
              <a:ea typeface="Prompt" pitchFamily="34" charset="-122"/>
              <a:cs typeface="Prompt" pitchFamily="34" charset="-120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Onduleurs et </a:t>
            </a:r>
            <a:r>
              <a:rPr lang="en-US" sz="2000" dirty="0">
                <a:solidFill>
                  <a:schemeClr val="accent5">
                    <a:lumMod val="40000"/>
                    <a:lumOff val="60000"/>
                  </a:schemeClr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b</a:t>
            </a:r>
            <a:r>
              <a:rPr lang="en-US" sz="2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atteries de secours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accent5">
                  <a:lumMod val="40000"/>
                  <a:lumOff val="60000"/>
                </a:schemeClr>
              </a:solidFill>
              <a:latin typeface="Prompt" pitchFamily="34" charset="0"/>
              <a:ea typeface="Prompt" pitchFamily="34" charset="-122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Prompt" pitchFamily="34" charset="0"/>
                <a:ea typeface="Prompt" pitchFamily="34" charset="-122"/>
              </a:rPr>
              <a:t>Systèmes de sécurité incendie</a:t>
            </a:r>
            <a:endParaRPr lang="en-US" sz="20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4601" y="7561352"/>
            <a:ext cx="1764501" cy="573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5507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75000"/>
            </a:srgbClr>
          </a:solidFill>
          <a:ln w="13811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1218009" y="629223"/>
            <a:ext cx="12612878" cy="101945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3600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</a:rPr>
              <a:t>B4. </a:t>
            </a:r>
            <a:r>
              <a:rPr lang="en-US" sz="3600" dirty="0" smtClean="0">
                <a:solidFill>
                  <a:srgbClr val="C6BFEE"/>
                </a:solidFill>
                <a:latin typeface="Prompt" pitchFamily="34" charset="0"/>
                <a:ea typeface="Prompt" pitchFamily="34" charset="-122"/>
              </a:rPr>
              <a:t>La plateforme HPC du Coquelicot propose</a:t>
            </a:r>
            <a:endParaRPr lang="en-US" sz="3600" dirty="0">
              <a:solidFill>
                <a:srgbClr val="C6BFEE"/>
              </a:solidFill>
              <a:latin typeface="Prompt" pitchFamily="34" charset="0"/>
              <a:ea typeface="Prompt" pitchFamily="34" charset="-122"/>
            </a:endParaRPr>
          </a:p>
        </p:txBody>
      </p:sp>
      <p:sp>
        <p:nvSpPr>
          <p:cNvPr id="5" name="Shape 2"/>
          <p:cNvSpPr/>
          <p:nvPr/>
        </p:nvSpPr>
        <p:spPr>
          <a:xfrm>
            <a:off x="995838" y="163994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542C49"/>
          </a:solidFill>
          <a:ln w="13811">
            <a:solidFill>
              <a:srgbClr val="643557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1184790" y="1681617"/>
            <a:ext cx="12192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1</a:t>
            </a:r>
            <a:endParaRPr lang="en-US" sz="2624" dirty="0"/>
          </a:p>
        </p:txBody>
      </p:sp>
      <p:sp>
        <p:nvSpPr>
          <p:cNvPr id="7" name="Text 4"/>
          <p:cNvSpPr/>
          <p:nvPr/>
        </p:nvSpPr>
        <p:spPr>
          <a:xfrm>
            <a:off x="1717952" y="1716264"/>
            <a:ext cx="2625685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734"/>
              </a:lnSpc>
            </a:pPr>
            <a:r>
              <a:rPr lang="en-US" sz="2187" dirty="0" err="1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Efficacité</a:t>
            </a:r>
            <a:r>
              <a:rPr lang="en-US" sz="2187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 </a:t>
            </a:r>
            <a:r>
              <a:rPr lang="en-US" sz="2187" dirty="0" err="1" smtClean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maximale</a:t>
            </a:r>
            <a:endParaRPr lang="en-US" sz="2187" dirty="0">
              <a:solidFill>
                <a:srgbClr val="C6BFEE"/>
              </a:solidFill>
              <a:latin typeface="Prompt" pitchFamily="34" charset="0"/>
              <a:ea typeface="Prompt" pitchFamily="34" charset="-122"/>
              <a:cs typeface="Prompt" pitchFamily="34" charset="-120"/>
            </a:endParaRPr>
          </a:p>
        </p:txBody>
      </p:sp>
      <p:sp>
        <p:nvSpPr>
          <p:cNvPr id="8" name="Text 5"/>
          <p:cNvSpPr/>
          <p:nvPr/>
        </p:nvSpPr>
        <p:spPr>
          <a:xfrm>
            <a:off x="1717952" y="2285623"/>
            <a:ext cx="3413454" cy="224897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Améliorez la productivité de vos applications en exploitant la puissance du calcul haute performance pour des résultats plus rapides et précis.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5279469" y="1634818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542C49"/>
          </a:solidFill>
          <a:ln w="13811">
            <a:solidFill>
              <a:srgbClr val="643557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5430321" y="1676490"/>
            <a:ext cx="19812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2</a:t>
            </a:r>
            <a:endParaRPr lang="en-US" sz="2624" dirty="0"/>
          </a:p>
        </p:txBody>
      </p:sp>
      <p:sp>
        <p:nvSpPr>
          <p:cNvPr id="11" name="Text 8"/>
          <p:cNvSpPr/>
          <p:nvPr/>
        </p:nvSpPr>
        <p:spPr>
          <a:xfrm>
            <a:off x="6001583" y="1711137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>
              <a:lnSpc>
                <a:spcPts val="2734"/>
              </a:lnSpc>
              <a:buNone/>
            </a:pPr>
            <a:r>
              <a:rPr lang="en-US" sz="2187" dirty="0" err="1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Flexibilité</a:t>
            </a:r>
            <a:r>
              <a:rPr lang="en-US" sz="2187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 </a:t>
            </a:r>
            <a:r>
              <a:rPr lang="en-US" sz="2187" dirty="0" err="1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t</a:t>
            </a:r>
            <a:r>
              <a:rPr lang="en-US" sz="2187" dirty="0" err="1" smtClean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otale</a:t>
            </a:r>
            <a:endParaRPr lang="en-US" sz="2187" dirty="0">
              <a:solidFill>
                <a:srgbClr val="C6BFEE"/>
              </a:solidFill>
              <a:latin typeface="Prompt" pitchFamily="34" charset="0"/>
              <a:ea typeface="Prompt" pitchFamily="34" charset="-122"/>
              <a:cs typeface="Prompt" pitchFamily="34" charset="-12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6001580" y="2280494"/>
            <a:ext cx="3530971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Adaptez rapidement vos ressources de calcul en fonction de vos besoins, avec la possibilité de scaler verticalement et horizontalement sans effort supplémentaire.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9593462" y="1624916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542C49"/>
          </a:solidFill>
          <a:ln w="13811">
            <a:solidFill>
              <a:srgbClr val="643557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9748124" y="1666588"/>
            <a:ext cx="19050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3</a:t>
            </a:r>
            <a:endParaRPr lang="en-US" sz="2624" dirty="0"/>
          </a:p>
        </p:txBody>
      </p:sp>
      <p:sp>
        <p:nvSpPr>
          <p:cNvPr id="15" name="Text 12"/>
          <p:cNvSpPr/>
          <p:nvPr/>
        </p:nvSpPr>
        <p:spPr>
          <a:xfrm>
            <a:off x="10315576" y="1701235"/>
            <a:ext cx="3281243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734"/>
              </a:lnSpc>
            </a:pPr>
            <a:r>
              <a:rPr lang="en-US" sz="2187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Collaboration </a:t>
            </a:r>
            <a:r>
              <a:rPr lang="en-US" sz="2187" dirty="0" err="1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s</a:t>
            </a:r>
            <a:r>
              <a:rPr lang="en-US" sz="2187" dirty="0" err="1" smtClean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implifiée</a:t>
            </a:r>
            <a:endParaRPr lang="en-US" sz="2187" dirty="0">
              <a:solidFill>
                <a:srgbClr val="C6BFEE"/>
              </a:solidFill>
              <a:latin typeface="Prompt" pitchFamily="34" charset="0"/>
              <a:ea typeface="Prompt" pitchFamily="34" charset="-122"/>
              <a:cs typeface="Prompt" pitchFamily="34" charset="-12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10315575" y="2270592"/>
            <a:ext cx="3452694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Facilitez la collaboration </a:t>
            </a:r>
            <a:r>
              <a:rPr lang="en-US" sz="1750" dirty="0" smtClean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avec vos équipes grâce à la présence sur site de nos spécialistes.</a:t>
            </a:r>
            <a:endParaRPr lang="en-US" sz="1750" dirty="0">
              <a:solidFill>
                <a:srgbClr val="FF0000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4601" y="7561352"/>
            <a:ext cx="1764501" cy="573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1"/>
          <p:cNvSpPr/>
          <p:nvPr/>
        </p:nvSpPr>
        <p:spPr>
          <a:xfrm>
            <a:off x="1370409" y="5103890"/>
            <a:ext cx="12612878" cy="101945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3200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M</a:t>
            </a:r>
            <a:r>
              <a:rPr lang="en-US" sz="3200" dirty="0" smtClean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ise en oeuvre </a:t>
            </a:r>
            <a:r>
              <a:rPr lang="en-US" sz="3200" dirty="0" err="1" smtClean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en</a:t>
            </a:r>
            <a:r>
              <a:rPr lang="en-US" sz="3200" dirty="0" smtClean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 4 </a:t>
            </a:r>
            <a:r>
              <a:rPr lang="en-US" sz="3200" dirty="0" err="1" smtClean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mois</a:t>
            </a:r>
            <a:r>
              <a:rPr lang="en-US" sz="3200" dirty="0" smtClean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 maximum de vos containers et racks :</a:t>
            </a:r>
            <a:endParaRPr lang="en-US" sz="3200" dirty="0"/>
          </a:p>
        </p:txBody>
      </p:sp>
      <p:sp>
        <p:nvSpPr>
          <p:cNvPr id="20" name="Rectangle 19"/>
          <p:cNvSpPr/>
          <p:nvPr/>
        </p:nvSpPr>
        <p:spPr>
          <a:xfrm>
            <a:off x="1476632" y="6569954"/>
            <a:ext cx="1245304" cy="9024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2060"/>
                </a:solidFill>
              </a:rPr>
              <a:t>Signature </a:t>
            </a:r>
          </a:p>
          <a:p>
            <a:pPr algn="ctr"/>
            <a:r>
              <a:rPr lang="fr-FR" dirty="0" smtClean="0">
                <a:solidFill>
                  <a:srgbClr val="002060"/>
                </a:solidFill>
              </a:rPr>
              <a:t>du contrat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524774" y="6569954"/>
            <a:ext cx="1749719" cy="9024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2060"/>
                </a:solidFill>
              </a:rPr>
              <a:t>Test avec </a:t>
            </a:r>
          </a:p>
          <a:p>
            <a:pPr algn="ctr"/>
            <a:r>
              <a:rPr lang="fr-FR" dirty="0" smtClean="0">
                <a:solidFill>
                  <a:srgbClr val="002060"/>
                </a:solidFill>
              </a:rPr>
              <a:t>les équipes </a:t>
            </a:r>
          </a:p>
          <a:p>
            <a:pPr algn="ctr"/>
            <a:r>
              <a:rPr lang="fr-FR" dirty="0" smtClean="0">
                <a:solidFill>
                  <a:srgbClr val="002060"/>
                </a:solidFill>
              </a:rPr>
              <a:t>(1 mois)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532551" y="6569954"/>
            <a:ext cx="1677942" cy="9024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2060"/>
                </a:solidFill>
              </a:rPr>
              <a:t>Mise en service opérationnelle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038680" y="6577707"/>
            <a:ext cx="2092726" cy="8946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2060"/>
                </a:solidFill>
              </a:rPr>
              <a:t>Livraison de votre rack/ </a:t>
            </a:r>
            <a:r>
              <a:rPr lang="fr-FR" dirty="0" smtClean="0">
                <a:solidFill>
                  <a:srgbClr val="002060"/>
                </a:solidFill>
              </a:rPr>
              <a:t>container</a:t>
            </a:r>
          </a:p>
          <a:p>
            <a:pPr algn="ctr"/>
            <a:r>
              <a:rPr lang="fr-FR" dirty="0" smtClean="0">
                <a:solidFill>
                  <a:srgbClr val="002060"/>
                </a:solidFill>
              </a:rPr>
              <a:t>Contrôle réception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430321" y="6570438"/>
            <a:ext cx="1794198" cy="9019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2060"/>
                </a:solidFill>
              </a:rPr>
              <a:t>Mise en place et</a:t>
            </a:r>
          </a:p>
          <a:p>
            <a:pPr algn="ctr"/>
            <a:r>
              <a:rPr lang="fr-FR" dirty="0" smtClean="0">
                <a:solidFill>
                  <a:srgbClr val="002060"/>
                </a:solidFill>
              </a:rPr>
              <a:t>raccordements aux systèmes</a:t>
            </a:r>
            <a:endParaRPr lang="fr-FR" dirty="0">
              <a:solidFill>
                <a:srgbClr val="002060"/>
              </a:solidFill>
            </a:endParaRPr>
          </a:p>
        </p:txBody>
      </p:sp>
      <p:cxnSp>
        <p:nvCxnSpPr>
          <p:cNvPr id="25" name="Connecteur droit avec flèche 24"/>
          <p:cNvCxnSpPr/>
          <p:nvPr/>
        </p:nvCxnSpPr>
        <p:spPr>
          <a:xfrm flipV="1">
            <a:off x="3829050" y="6288977"/>
            <a:ext cx="6486525" cy="20310"/>
          </a:xfrm>
          <a:prstGeom prst="straightConnector1">
            <a:avLst/>
          </a:prstGeom>
          <a:ln w="28575">
            <a:solidFill>
              <a:srgbClr val="FFC000"/>
            </a:solidFill>
            <a:headEnd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3716317" y="5919645"/>
            <a:ext cx="627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C000"/>
                </a:solidFill>
              </a:rPr>
              <a:t>T0</a:t>
            </a:r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9938624" y="5919645"/>
            <a:ext cx="1148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C000"/>
                </a:solidFill>
              </a:rPr>
              <a:t>T+4mois</a:t>
            </a:r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1486718" y="6594461"/>
            <a:ext cx="1677942" cy="8643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2060"/>
                </a:solidFill>
              </a:rPr>
              <a:t>Suivi, maintenance</a:t>
            </a:r>
            <a:endParaRPr lang="fr-FR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50427" y="401205"/>
            <a:ext cx="8704206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5468"/>
              </a:lnSpc>
            </a:pPr>
            <a:r>
              <a:rPr lang="en-US" sz="3200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</a:rPr>
              <a:t>C1. </a:t>
            </a:r>
            <a:r>
              <a:rPr lang="en-US" sz="3200" dirty="0" smtClean="0">
                <a:solidFill>
                  <a:srgbClr val="C6BFEE"/>
                </a:solidFill>
                <a:latin typeface="Prompt" pitchFamily="34" charset="0"/>
                <a:ea typeface="Prompt" pitchFamily="34" charset="-122"/>
              </a:rPr>
              <a:t>Optimisez </a:t>
            </a:r>
            <a:r>
              <a:rPr lang="en-US" sz="3200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</a:rPr>
              <a:t>vos </a:t>
            </a:r>
            <a:r>
              <a:rPr lang="en-US" sz="3200" dirty="0" smtClean="0">
                <a:solidFill>
                  <a:srgbClr val="C6BFEE"/>
                </a:solidFill>
                <a:latin typeface="Prompt" pitchFamily="34" charset="0"/>
                <a:ea typeface="Prompt" pitchFamily="34" charset="-122"/>
              </a:rPr>
              <a:t>performances grâce à notre </a:t>
            </a:r>
            <a:r>
              <a:rPr lang="en-US" sz="3200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</a:rPr>
              <a:t>expertise </a:t>
            </a:r>
            <a:r>
              <a:rPr lang="en-US" sz="3200" dirty="0" smtClean="0">
                <a:solidFill>
                  <a:srgbClr val="C6BFEE"/>
                </a:solidFill>
                <a:latin typeface="Prompt" pitchFamily="34" charset="0"/>
                <a:ea typeface="Prompt" pitchFamily="34" charset="-122"/>
              </a:rPr>
              <a:t>transversale : </a:t>
            </a:r>
          </a:p>
        </p:txBody>
      </p:sp>
      <p:sp>
        <p:nvSpPr>
          <p:cNvPr id="6" name="Shape 2"/>
          <p:cNvSpPr/>
          <p:nvPr/>
        </p:nvSpPr>
        <p:spPr>
          <a:xfrm>
            <a:off x="850604" y="1579275"/>
            <a:ext cx="12822865" cy="5693933"/>
          </a:xfrm>
          <a:prstGeom prst="roundRect">
            <a:avLst>
              <a:gd name="adj" fmla="val 5707"/>
            </a:avLst>
          </a:prstGeom>
          <a:solidFill>
            <a:srgbClr val="542C49"/>
          </a:solidFill>
          <a:ln w="13811">
            <a:solidFill>
              <a:srgbClr val="643557"/>
            </a:solidFill>
            <a:prstDash val="solid"/>
          </a:ln>
        </p:spPr>
      </p:sp>
      <p:sp>
        <p:nvSpPr>
          <p:cNvPr id="8" name="Text 4"/>
          <p:cNvSpPr/>
          <p:nvPr/>
        </p:nvSpPr>
        <p:spPr>
          <a:xfrm>
            <a:off x="1205339" y="1850793"/>
            <a:ext cx="12000299" cy="512150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Bénéficier de notre puissance de calcul mutualisée en colocation.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Installez vos équipements </a:t>
            </a:r>
            <a:r>
              <a:rPr lang="en-US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et </a:t>
            </a:r>
            <a:r>
              <a:rPr lang="en-US" dirty="0" smtClean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calculateurs </a:t>
            </a:r>
            <a:r>
              <a:rPr lang="en-US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haute performance </a:t>
            </a:r>
            <a:r>
              <a:rPr lang="en-US" dirty="0" smtClean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sur notre plateforme adaptée.</a:t>
            </a:r>
            <a:endParaRPr lang="en-US" dirty="0">
              <a:solidFill>
                <a:srgbClr val="DAD8E9"/>
              </a:solidFill>
              <a:latin typeface="Mukta" pitchFamily="34" charset="0"/>
              <a:ea typeface="Mukta" pitchFamily="34" charset="-122"/>
              <a:cs typeface="Mukta" pitchFamily="34" charset="-12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Limitez, rationalisez et réduisez vos investissements dédiés aux stockages des Data et calculs HPC.</a:t>
            </a:r>
            <a:endParaRPr lang="en-US" dirty="0">
              <a:solidFill>
                <a:srgbClr val="DAD8E9"/>
              </a:solidFill>
              <a:latin typeface="Mukta" pitchFamily="34" charset="0"/>
              <a:ea typeface="Mukta" pitchFamily="34" charset="-122"/>
              <a:cs typeface="Mukta" pitchFamily="34" charset="-12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Réalisez </a:t>
            </a:r>
            <a:r>
              <a:rPr lang="en-US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des économies d’échelle et de </a:t>
            </a:r>
            <a:r>
              <a:rPr lang="en-US" dirty="0" smtClean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fonctionnement grâce à notre plateforme pré-équipées.</a:t>
            </a:r>
            <a:endParaRPr lang="en-US" dirty="0">
              <a:solidFill>
                <a:srgbClr val="DAD8E9"/>
              </a:solidFill>
              <a:latin typeface="Mukta" pitchFamily="34" charset="0"/>
              <a:ea typeface="Mukta" pitchFamily="34" charset="-122"/>
              <a:cs typeface="Mukta" pitchFamily="34" charset="-12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Bénéficier </a:t>
            </a:r>
            <a:r>
              <a:rPr lang="en-US" dirty="0" smtClean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de nos </a:t>
            </a:r>
            <a:r>
              <a:rPr lang="en-US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technologies avancées </a:t>
            </a:r>
            <a:r>
              <a:rPr lang="en-US" dirty="0" smtClean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afin d’optimiser et maitriser vos investissements.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Maîtrisez vos coûts de gestion et votre consommation électrique.</a:t>
            </a:r>
            <a:endParaRPr lang="en-US" dirty="0">
              <a:solidFill>
                <a:srgbClr val="DAD8E9"/>
              </a:solidFill>
              <a:latin typeface="Mukta" pitchFamily="34" charset="0"/>
              <a:ea typeface="Mukta" pitchFamily="34" charset="-122"/>
              <a:cs typeface="Mukta" pitchFamily="34" charset="-12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Bénéficiez de la capacité de travail in situ en tiers confiance.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Bénéficiez </a:t>
            </a:r>
            <a:r>
              <a:rPr lang="en-US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de notre accompagnement </a:t>
            </a:r>
            <a:r>
              <a:rPr lang="en-US" dirty="0" smtClean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et </a:t>
            </a:r>
            <a:r>
              <a:rPr lang="en-US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de l’expertise de nos experts en calcul </a:t>
            </a:r>
            <a:r>
              <a:rPr lang="en-US" dirty="0" smtClean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HPC.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Travaillez en toute sécurité dans le cadre de la souveraineté numérique.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Utilisez les meilleurs outils de traitement des data et de calcul HPC pour développer votre activité.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Accélérez et réalisez </a:t>
            </a:r>
            <a:r>
              <a:rPr lang="en-US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des innovations grâce à la puissance </a:t>
            </a:r>
            <a:r>
              <a:rPr lang="en-US" dirty="0" smtClean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des Supercalculateurs - HPC.</a:t>
            </a:r>
            <a:endParaRPr lang="en-US" dirty="0">
              <a:solidFill>
                <a:srgbClr val="DAD8E9"/>
              </a:solidFill>
              <a:latin typeface="Mukta" pitchFamily="34" charset="0"/>
              <a:ea typeface="Mukta" pitchFamily="34" charset="-122"/>
              <a:cs typeface="Mukta" pitchFamily="34" charset="-12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DAD8E9"/>
              </a:solidFill>
              <a:latin typeface="Mukta" pitchFamily="34" charset="0"/>
              <a:ea typeface="Mukta" pitchFamily="34" charset="-122"/>
              <a:cs typeface="Mukta" pitchFamily="34" charset="-12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4601" y="7561352"/>
            <a:ext cx="1764501" cy="573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0" y="0"/>
            <a:ext cx="3657600" cy="823079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199370" y="630616"/>
            <a:ext cx="10007346" cy="12668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5468"/>
              </a:lnSpc>
            </a:pPr>
            <a:r>
              <a:rPr lang="en-US" sz="3200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</a:rPr>
              <a:t>C2. Répondre à vos besoins grâce aux outils de calcul haute performance - HPC</a:t>
            </a:r>
          </a:p>
        </p:txBody>
      </p:sp>
      <p:sp>
        <p:nvSpPr>
          <p:cNvPr id="6" name="Shape 2"/>
          <p:cNvSpPr/>
          <p:nvPr/>
        </p:nvSpPr>
        <p:spPr>
          <a:xfrm flipH="1">
            <a:off x="1531739" y="2286476"/>
            <a:ext cx="45719" cy="5184340"/>
          </a:xfrm>
          <a:prstGeom prst="rect">
            <a:avLst/>
          </a:prstGeom>
          <a:solidFill>
            <a:srgbClr val="643557"/>
          </a:solidFill>
          <a:ln/>
        </p:spPr>
      </p:sp>
      <p:sp>
        <p:nvSpPr>
          <p:cNvPr id="7" name="Shape 3"/>
          <p:cNvSpPr/>
          <p:nvPr/>
        </p:nvSpPr>
        <p:spPr>
          <a:xfrm>
            <a:off x="1739503" y="2494121"/>
            <a:ext cx="709374" cy="40481"/>
          </a:xfrm>
          <a:prstGeom prst="rect">
            <a:avLst/>
          </a:prstGeom>
          <a:solidFill>
            <a:srgbClr val="643557"/>
          </a:solidFill>
          <a:ln/>
        </p:spPr>
      </p:sp>
      <p:sp>
        <p:nvSpPr>
          <p:cNvPr id="8" name="Shape 4"/>
          <p:cNvSpPr/>
          <p:nvPr/>
        </p:nvSpPr>
        <p:spPr>
          <a:xfrm>
            <a:off x="1283494" y="2286476"/>
            <a:ext cx="456009" cy="456009"/>
          </a:xfrm>
          <a:prstGeom prst="roundRect">
            <a:avLst>
              <a:gd name="adj" fmla="val 20001"/>
            </a:avLst>
          </a:prstGeom>
          <a:solidFill>
            <a:srgbClr val="542C49"/>
          </a:solidFill>
          <a:ln w="12621">
            <a:solidFill>
              <a:srgbClr val="643557"/>
            </a:solidFill>
            <a:prstDash val="solid"/>
          </a:ln>
        </p:spPr>
      </p:sp>
      <p:sp>
        <p:nvSpPr>
          <p:cNvPr id="9" name="Text 5"/>
          <p:cNvSpPr/>
          <p:nvPr/>
        </p:nvSpPr>
        <p:spPr>
          <a:xfrm>
            <a:off x="1454348" y="2324457"/>
            <a:ext cx="114300" cy="37992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92"/>
              </a:lnSpc>
              <a:buNone/>
            </a:pPr>
            <a:r>
              <a:rPr lang="en-US" sz="2394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1</a:t>
            </a:r>
            <a:endParaRPr lang="en-US" sz="2394" dirty="0"/>
          </a:p>
        </p:txBody>
      </p:sp>
      <p:sp>
        <p:nvSpPr>
          <p:cNvPr id="10" name="Text 6"/>
          <p:cNvSpPr/>
          <p:nvPr/>
        </p:nvSpPr>
        <p:spPr>
          <a:xfrm>
            <a:off x="2626162" y="2330768"/>
            <a:ext cx="3680460" cy="31670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94"/>
              </a:lnSpc>
              <a:buNone/>
            </a:pPr>
            <a:r>
              <a:rPr lang="en-US" sz="1995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Recherche et </a:t>
            </a:r>
            <a:r>
              <a:rPr lang="en-US" sz="1995" dirty="0" smtClean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développement</a:t>
            </a:r>
            <a:endParaRPr lang="en-US" sz="1995" dirty="0"/>
          </a:p>
        </p:txBody>
      </p:sp>
      <p:sp>
        <p:nvSpPr>
          <p:cNvPr id="11" name="Text 7"/>
          <p:cNvSpPr/>
          <p:nvPr/>
        </p:nvSpPr>
        <p:spPr>
          <a:xfrm>
            <a:off x="2626162" y="2850118"/>
            <a:ext cx="7410973" cy="6484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just">
              <a:lnSpc>
                <a:spcPts val="2553"/>
              </a:lnSpc>
              <a:buNone/>
            </a:pPr>
            <a:r>
              <a:rPr lang="en-US" sz="1600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Accélérez les processus de recherche, de modélisation et de simulation pour innover plus rapidement et développer des produits de qualité supérieure.</a:t>
            </a:r>
            <a:endParaRPr lang="en-US" sz="1600" dirty="0"/>
          </a:p>
        </p:txBody>
      </p:sp>
      <p:sp>
        <p:nvSpPr>
          <p:cNvPr id="12" name="Shape 8"/>
          <p:cNvSpPr/>
          <p:nvPr/>
        </p:nvSpPr>
        <p:spPr>
          <a:xfrm>
            <a:off x="1739503" y="4318159"/>
            <a:ext cx="709374" cy="40481"/>
          </a:xfrm>
          <a:prstGeom prst="rect">
            <a:avLst/>
          </a:prstGeom>
          <a:solidFill>
            <a:srgbClr val="643557"/>
          </a:solidFill>
          <a:ln/>
        </p:spPr>
      </p:sp>
      <p:sp>
        <p:nvSpPr>
          <p:cNvPr id="13" name="Shape 9"/>
          <p:cNvSpPr/>
          <p:nvPr/>
        </p:nvSpPr>
        <p:spPr>
          <a:xfrm>
            <a:off x="1283494" y="4110514"/>
            <a:ext cx="456009" cy="456009"/>
          </a:xfrm>
          <a:prstGeom prst="roundRect">
            <a:avLst>
              <a:gd name="adj" fmla="val 20001"/>
            </a:avLst>
          </a:prstGeom>
          <a:solidFill>
            <a:srgbClr val="542C49"/>
          </a:solidFill>
          <a:ln w="12621">
            <a:solidFill>
              <a:srgbClr val="643557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1423868" y="4148495"/>
            <a:ext cx="175260" cy="37992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92"/>
              </a:lnSpc>
              <a:buNone/>
            </a:pPr>
            <a:r>
              <a:rPr lang="en-US" sz="2394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2</a:t>
            </a:r>
            <a:endParaRPr lang="en-US" sz="2394" dirty="0"/>
          </a:p>
        </p:txBody>
      </p:sp>
      <p:sp>
        <p:nvSpPr>
          <p:cNvPr id="15" name="Text 11"/>
          <p:cNvSpPr/>
          <p:nvPr/>
        </p:nvSpPr>
        <p:spPr>
          <a:xfrm>
            <a:off x="2626162" y="4154805"/>
            <a:ext cx="7298888" cy="31670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94"/>
              </a:lnSpc>
              <a:buNone/>
            </a:pPr>
            <a:r>
              <a:rPr lang="en-US" sz="1995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Industrie de </a:t>
            </a:r>
            <a:r>
              <a:rPr lang="en-US" sz="1995" dirty="0" smtClean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l‘automobile</a:t>
            </a:r>
            <a:r>
              <a:rPr lang="en-US" sz="1995" dirty="0" smtClean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, de </a:t>
            </a:r>
            <a:r>
              <a:rPr lang="en-US" sz="1995" dirty="0" smtClean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l’aéronautique</a:t>
            </a:r>
            <a:r>
              <a:rPr lang="en-US" sz="1995" dirty="0" smtClean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, de </a:t>
            </a:r>
            <a:r>
              <a:rPr lang="en-US" sz="1995" dirty="0" smtClean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l’armement</a:t>
            </a:r>
            <a:endParaRPr lang="en-US" sz="1995" dirty="0"/>
          </a:p>
        </p:txBody>
      </p:sp>
      <p:sp>
        <p:nvSpPr>
          <p:cNvPr id="16" name="Text 12"/>
          <p:cNvSpPr/>
          <p:nvPr/>
        </p:nvSpPr>
        <p:spPr>
          <a:xfrm>
            <a:off x="2626162" y="4674156"/>
            <a:ext cx="7517298" cy="6484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just">
              <a:lnSpc>
                <a:spcPts val="2553"/>
              </a:lnSpc>
              <a:buNone/>
            </a:pPr>
            <a:r>
              <a:rPr lang="en-US" sz="1596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Utilisez des simulations HPC avancées pour concevoir et optimiser des véhicules plus sûrs, plus efficaces et plus respectueux de l'environnement.</a:t>
            </a:r>
            <a:endParaRPr lang="en-US" sz="1596" dirty="0"/>
          </a:p>
        </p:txBody>
      </p:sp>
      <p:sp>
        <p:nvSpPr>
          <p:cNvPr id="17" name="Shape 13"/>
          <p:cNvSpPr/>
          <p:nvPr/>
        </p:nvSpPr>
        <p:spPr>
          <a:xfrm>
            <a:off x="1739503" y="6142196"/>
            <a:ext cx="709374" cy="40481"/>
          </a:xfrm>
          <a:prstGeom prst="rect">
            <a:avLst/>
          </a:prstGeom>
          <a:solidFill>
            <a:srgbClr val="643557"/>
          </a:solidFill>
          <a:ln/>
        </p:spPr>
      </p:sp>
      <p:sp>
        <p:nvSpPr>
          <p:cNvPr id="18" name="Shape 14"/>
          <p:cNvSpPr/>
          <p:nvPr/>
        </p:nvSpPr>
        <p:spPr>
          <a:xfrm>
            <a:off x="1283494" y="5934551"/>
            <a:ext cx="456009" cy="456009"/>
          </a:xfrm>
          <a:prstGeom prst="roundRect">
            <a:avLst>
              <a:gd name="adj" fmla="val 20001"/>
            </a:avLst>
          </a:prstGeom>
          <a:solidFill>
            <a:srgbClr val="542C49"/>
          </a:solidFill>
          <a:ln w="12621">
            <a:solidFill>
              <a:srgbClr val="643557"/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1423868" y="5972532"/>
            <a:ext cx="175260" cy="37992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92"/>
              </a:lnSpc>
              <a:buNone/>
            </a:pPr>
            <a:r>
              <a:rPr lang="en-US" sz="2394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3</a:t>
            </a:r>
            <a:endParaRPr lang="en-US" sz="2394" dirty="0"/>
          </a:p>
        </p:txBody>
      </p:sp>
      <p:sp>
        <p:nvSpPr>
          <p:cNvPr id="20" name="Text 16"/>
          <p:cNvSpPr/>
          <p:nvPr/>
        </p:nvSpPr>
        <p:spPr>
          <a:xfrm>
            <a:off x="2626162" y="5978843"/>
            <a:ext cx="3901440" cy="31670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94"/>
              </a:lnSpc>
              <a:buNone/>
            </a:pPr>
            <a:r>
              <a:rPr lang="en-US" sz="1995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Médecine et </a:t>
            </a:r>
            <a:r>
              <a:rPr lang="en-US" sz="1995" dirty="0" smtClean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sciences </a:t>
            </a:r>
            <a:r>
              <a:rPr lang="en-US" sz="1995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de la Vie</a:t>
            </a:r>
            <a:endParaRPr lang="en-US" sz="1995" dirty="0"/>
          </a:p>
        </p:txBody>
      </p:sp>
      <p:sp>
        <p:nvSpPr>
          <p:cNvPr id="21" name="Text 17"/>
          <p:cNvSpPr/>
          <p:nvPr/>
        </p:nvSpPr>
        <p:spPr>
          <a:xfrm>
            <a:off x="2626162" y="6498193"/>
            <a:ext cx="7517298" cy="97262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just">
              <a:lnSpc>
                <a:spcPts val="2553"/>
              </a:lnSpc>
              <a:buNone/>
            </a:pPr>
            <a:r>
              <a:rPr lang="en-US" sz="1596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Accompagnez des découvertes médicales majeures en utilisant la puissance des calculs HPC pour la recherche en génomique, la simulation de médicaments et bien plus encore.</a:t>
            </a:r>
            <a:endParaRPr lang="en-US" sz="1596" dirty="0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4601" y="7561352"/>
            <a:ext cx="1764501" cy="573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AutoShape 5" descr="Lancement de la première Chaire Intelligence Artificielle en santé |  Université Paris Cité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" name="AutoShape 2" descr="Définir les meilleures approches techniques - Avnir Ener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" name="AutoShape 5" descr="Jumeau numérique - TPM2025 - Technologies Prioritaires en Mécaniqu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4967" y="1690578"/>
            <a:ext cx="3331576" cy="187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AutoShape 8" descr="Archives des HPC / Supercalculateur - Essais &amp; Simulation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5470" y="3667386"/>
            <a:ext cx="3313813" cy="186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4967" y="5739248"/>
            <a:ext cx="3324316" cy="1731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70534" y="1119027"/>
            <a:ext cx="502920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>
              <a:lnSpc>
                <a:spcPts val="5468"/>
              </a:lnSpc>
              <a:buNone/>
            </a:pPr>
            <a:r>
              <a:rPr lang="en-US" sz="3200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</a:rPr>
              <a:t>C3. Notre accompagnement, nos services et notre expertise</a:t>
            </a:r>
          </a:p>
        </p:txBody>
      </p:sp>
      <p:sp>
        <p:nvSpPr>
          <p:cNvPr id="6" name="Text 3"/>
          <p:cNvSpPr/>
          <p:nvPr/>
        </p:nvSpPr>
        <p:spPr>
          <a:xfrm>
            <a:off x="823597" y="3286754"/>
            <a:ext cx="4100828" cy="374901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Accès à</a:t>
            </a:r>
            <a:r>
              <a:rPr lang="en-US" sz="1750" dirty="0" smtClean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 </a:t>
            </a:r>
            <a:r>
              <a:rPr lang="en-US" sz="1750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la plateforme </a:t>
            </a:r>
            <a:r>
              <a:rPr lang="en-US" sz="1750" dirty="0" smtClean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HPC</a:t>
            </a:r>
          </a:p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 smtClean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Offre de calcul HPC mutualisée</a:t>
            </a:r>
          </a:p>
          <a:p>
            <a:pPr marL="342900" indent="-342900">
              <a:lnSpc>
                <a:spcPts val="2799"/>
              </a:lnSpc>
              <a:buSzPct val="100000"/>
              <a:buFontTx/>
              <a:buChar char="•"/>
            </a:pPr>
            <a:r>
              <a:rPr lang="en-US" sz="1750" dirty="0">
                <a:solidFill>
                  <a:srgbClr val="DAD8E9"/>
                </a:solidFill>
                <a:latin typeface="Mukta" pitchFamily="34" charset="0"/>
                <a:ea typeface="Mukta" pitchFamily="34" charset="-122"/>
              </a:rPr>
              <a:t>Accueil du Container de </a:t>
            </a:r>
            <a:r>
              <a:rPr lang="en-US" sz="1750" dirty="0" smtClean="0">
                <a:solidFill>
                  <a:srgbClr val="DAD8E9"/>
                </a:solidFill>
                <a:latin typeface="Mukta" pitchFamily="34" charset="0"/>
                <a:ea typeface="Mukta" pitchFamily="34" charset="-122"/>
              </a:rPr>
              <a:t>calcul</a:t>
            </a:r>
          </a:p>
          <a:p>
            <a:pPr marL="342900" indent="-342900">
              <a:lnSpc>
                <a:spcPts val="2799"/>
              </a:lnSpc>
              <a:buSzPct val="100000"/>
              <a:buFontTx/>
              <a:buChar char="•"/>
            </a:pPr>
            <a:r>
              <a:rPr lang="en-US" sz="1750" dirty="0" smtClean="0">
                <a:solidFill>
                  <a:srgbClr val="DAD8E9"/>
                </a:solidFill>
                <a:latin typeface="Mukta" pitchFamily="34" charset="0"/>
                <a:ea typeface="Mukta" pitchFamily="34" charset="-122"/>
              </a:rPr>
              <a:t>Réception des équipements </a:t>
            </a:r>
          </a:p>
          <a:p>
            <a:pPr marL="342900" indent="-342900">
              <a:lnSpc>
                <a:spcPts val="2799"/>
              </a:lnSpc>
              <a:buSzPct val="100000"/>
              <a:buFontTx/>
              <a:buChar char="•"/>
            </a:pPr>
            <a:r>
              <a:rPr lang="en-US" sz="1750" dirty="0" smtClean="0">
                <a:solidFill>
                  <a:srgbClr val="DAD8E9"/>
                </a:solidFill>
                <a:latin typeface="Mukta" pitchFamily="34" charset="0"/>
                <a:ea typeface="Mukta" pitchFamily="34" charset="-122"/>
              </a:rPr>
              <a:t>Préparation des éléments de calcul</a:t>
            </a:r>
          </a:p>
          <a:p>
            <a:pPr marL="342900" indent="-342900">
              <a:lnSpc>
                <a:spcPts val="2799"/>
              </a:lnSpc>
              <a:buSzPct val="100000"/>
              <a:buFontTx/>
              <a:buChar char="•"/>
            </a:pPr>
            <a:r>
              <a:rPr lang="en-US" sz="1750" dirty="0" smtClean="0">
                <a:solidFill>
                  <a:srgbClr val="DAD8E9"/>
                </a:solidFill>
                <a:latin typeface="Mukta" pitchFamily="34" charset="0"/>
                <a:ea typeface="Mukta" pitchFamily="34" charset="-122"/>
              </a:rPr>
              <a:t>Alimentation </a:t>
            </a:r>
            <a:r>
              <a:rPr lang="en-US" sz="1750" dirty="0">
                <a:solidFill>
                  <a:srgbClr val="DAD8E9"/>
                </a:solidFill>
                <a:latin typeface="Mukta" pitchFamily="34" charset="0"/>
                <a:ea typeface="Mukta" pitchFamily="34" charset="-122"/>
              </a:rPr>
              <a:t>électrique</a:t>
            </a:r>
          </a:p>
          <a:p>
            <a:pPr marL="342900" indent="-342900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DAD8E9"/>
                </a:solidFill>
                <a:latin typeface="Mukta" pitchFamily="34" charset="0"/>
                <a:ea typeface="Mukta" pitchFamily="34" charset="-122"/>
              </a:rPr>
              <a:t>Raccordement à la </a:t>
            </a:r>
            <a:r>
              <a:rPr lang="en-US" sz="1750" dirty="0" smtClean="0">
                <a:solidFill>
                  <a:srgbClr val="DAD8E9"/>
                </a:solidFill>
                <a:latin typeface="Mukta" pitchFamily="34" charset="0"/>
                <a:ea typeface="Mukta" pitchFamily="34" charset="-122"/>
              </a:rPr>
              <a:t>fibre</a:t>
            </a:r>
          </a:p>
          <a:p>
            <a:pPr marL="342900" indent="-342900">
              <a:lnSpc>
                <a:spcPts val="2799"/>
              </a:lnSpc>
              <a:buSzPct val="100000"/>
              <a:buFontTx/>
              <a:buChar char="•"/>
            </a:pPr>
            <a:r>
              <a:rPr lang="en-US" sz="1750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Assistance et support </a:t>
            </a:r>
            <a:r>
              <a:rPr lang="en-US" sz="1750" dirty="0" smtClean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technique</a:t>
            </a:r>
          </a:p>
          <a:p>
            <a:pPr marL="342900" indent="-342900">
              <a:lnSpc>
                <a:spcPts val="2799"/>
              </a:lnSpc>
              <a:buSzPct val="100000"/>
              <a:buFontTx/>
              <a:buChar char="•"/>
            </a:pPr>
            <a:r>
              <a:rPr lang="en-US" sz="1750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Mise à jour régulière des </a:t>
            </a:r>
            <a:r>
              <a:rPr lang="en-US" sz="1750" dirty="0" smtClean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logiciels</a:t>
            </a:r>
          </a:p>
          <a:p>
            <a:pPr marL="342900" indent="-342900">
              <a:lnSpc>
                <a:spcPts val="2799"/>
              </a:lnSpc>
              <a:buSzPct val="100000"/>
              <a:buFontTx/>
              <a:buChar char="•"/>
            </a:pPr>
            <a:r>
              <a:rPr lang="en-US" sz="1750" dirty="0" smtClean="0">
                <a:solidFill>
                  <a:srgbClr val="DAD8E9"/>
                </a:solidFill>
                <a:latin typeface="Mukta" pitchFamily="34" charset="0"/>
                <a:ea typeface="Mukta" pitchFamily="34" charset="-122"/>
              </a:rPr>
              <a:t>Sécurité du site et des équipements</a:t>
            </a:r>
            <a:endParaRPr lang="en-US" sz="1750" dirty="0"/>
          </a:p>
          <a:p>
            <a:pPr marL="342900" indent="-342900">
              <a:lnSpc>
                <a:spcPts val="2799"/>
              </a:lnSpc>
              <a:buSzPct val="100000"/>
              <a:buFontTx/>
              <a:buChar char="•"/>
            </a:pPr>
            <a:endParaRPr lang="en-US" sz="1750" dirty="0"/>
          </a:p>
          <a:p>
            <a:pPr marL="342900" indent="-342900">
              <a:lnSpc>
                <a:spcPts val="2799"/>
              </a:lnSpc>
              <a:buSzPct val="100000"/>
              <a:buChar char="•"/>
            </a:pPr>
            <a:endParaRPr lang="en-US" sz="1750" dirty="0"/>
          </a:p>
          <a:p>
            <a:pPr marL="342900" indent="-342900">
              <a:lnSpc>
                <a:spcPts val="2799"/>
              </a:lnSpc>
              <a:buSzPct val="100000"/>
              <a:buFontTx/>
              <a:buChar char="•"/>
            </a:pPr>
            <a:endParaRPr lang="en-US" sz="1750" dirty="0"/>
          </a:p>
          <a:p>
            <a:pPr marL="342900" indent="-342900" algn="l">
              <a:lnSpc>
                <a:spcPts val="2799"/>
              </a:lnSpc>
              <a:buSzPct val="100000"/>
              <a:buChar char="•"/>
            </a:pP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2117473" y="5913001"/>
            <a:ext cx="3174260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2117473" y="6712625"/>
            <a:ext cx="3281064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5187186" y="2647038"/>
            <a:ext cx="4157067" cy="7766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dirty="0" smtClean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Services de gestion </a:t>
            </a:r>
            <a:endParaRPr lang="en-US" sz="2624" dirty="0"/>
          </a:p>
        </p:txBody>
      </p:sp>
      <p:sp>
        <p:nvSpPr>
          <p:cNvPr id="10" name="Text 7"/>
          <p:cNvSpPr/>
          <p:nvPr/>
        </p:nvSpPr>
        <p:spPr>
          <a:xfrm>
            <a:off x="5167121" y="3251918"/>
            <a:ext cx="4290189" cy="209716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Services de gestion </a:t>
            </a:r>
            <a:r>
              <a:rPr lang="en-US" sz="1750" dirty="0" smtClean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des données</a:t>
            </a:r>
          </a:p>
          <a:p>
            <a:pPr marL="342900" indent="-342900">
              <a:lnSpc>
                <a:spcPts val="2799"/>
              </a:lnSpc>
              <a:buSzPct val="100000"/>
              <a:buFontTx/>
              <a:buChar char="•"/>
            </a:pPr>
            <a:r>
              <a:rPr lang="en-US" sz="1750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Formation et ateliers </a:t>
            </a:r>
            <a:r>
              <a:rPr lang="en-US" sz="1750" dirty="0" smtClean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personnalisés</a:t>
            </a:r>
          </a:p>
          <a:p>
            <a:pPr marL="342900" indent="-342900">
              <a:lnSpc>
                <a:spcPts val="2799"/>
              </a:lnSpc>
              <a:buSzPct val="100000"/>
              <a:buFontTx/>
              <a:buChar char="•"/>
            </a:pPr>
            <a:r>
              <a:rPr lang="en-US" sz="1750" dirty="0" smtClean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Opimisation de vos systèmes </a:t>
            </a:r>
          </a:p>
          <a:p>
            <a:pPr marL="342900" indent="-342900">
              <a:lnSpc>
                <a:spcPts val="2799"/>
              </a:lnSpc>
              <a:buSzPct val="100000"/>
              <a:buFontTx/>
              <a:buChar char="•"/>
            </a:pPr>
            <a:r>
              <a:rPr lang="en-US" sz="1750" dirty="0" smtClean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Optimisation </a:t>
            </a:r>
            <a:r>
              <a:rPr lang="en-US" sz="1750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des </a:t>
            </a:r>
            <a:r>
              <a:rPr lang="en-US" sz="1750" dirty="0" smtClean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performances</a:t>
            </a:r>
          </a:p>
          <a:p>
            <a:pPr marL="342900" indent="-342900">
              <a:lnSpc>
                <a:spcPts val="2799"/>
              </a:lnSpc>
              <a:buSzPct val="100000"/>
              <a:buFontTx/>
              <a:buChar char="•"/>
            </a:pPr>
            <a:r>
              <a:rPr lang="en-US" sz="1750" dirty="0" smtClean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Contrôle de la consommation électrique</a:t>
            </a:r>
          </a:p>
          <a:p>
            <a:pPr>
              <a:lnSpc>
                <a:spcPts val="2799"/>
              </a:lnSpc>
              <a:buSzPct val="100000"/>
            </a:pPr>
            <a:endParaRPr lang="en-US" sz="1750" dirty="0"/>
          </a:p>
          <a:p>
            <a:pPr marL="342900" indent="-342900">
              <a:lnSpc>
                <a:spcPts val="2799"/>
              </a:lnSpc>
              <a:buSzPct val="100000"/>
              <a:buFontTx/>
              <a:buChar char="•"/>
            </a:pPr>
            <a:endParaRPr lang="en-US" sz="1750" dirty="0"/>
          </a:p>
          <a:p>
            <a:pPr marL="342900" indent="-342900" algn="l">
              <a:lnSpc>
                <a:spcPts val="2799"/>
              </a:lnSpc>
              <a:buSzPct val="100000"/>
              <a:buChar char="•"/>
            </a:pPr>
            <a:endParaRPr lang="en-US" sz="1750" dirty="0"/>
          </a:p>
        </p:txBody>
      </p:sp>
      <p:sp>
        <p:nvSpPr>
          <p:cNvPr id="12" name="Text 9"/>
          <p:cNvSpPr/>
          <p:nvPr/>
        </p:nvSpPr>
        <p:spPr>
          <a:xfrm>
            <a:off x="6294834" y="5889188"/>
            <a:ext cx="2410063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9542202" y="2659901"/>
            <a:ext cx="4191833" cy="76783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dirty="0" smtClean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Services </a:t>
            </a:r>
            <a:r>
              <a:rPr lang="en-US" sz="2624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sur Mesure</a:t>
            </a:r>
            <a:endParaRPr lang="en-US" sz="2624" dirty="0"/>
          </a:p>
        </p:txBody>
      </p:sp>
      <p:sp>
        <p:nvSpPr>
          <p:cNvPr id="14" name="Text 11"/>
          <p:cNvSpPr/>
          <p:nvPr/>
        </p:nvSpPr>
        <p:spPr>
          <a:xfrm>
            <a:off x="9618402" y="3261384"/>
            <a:ext cx="4642035" cy="189988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Consultation </a:t>
            </a:r>
            <a:r>
              <a:rPr lang="en-US" sz="1750" dirty="0" smtClean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individuelle</a:t>
            </a:r>
          </a:p>
          <a:p>
            <a:pPr marL="342900" indent="-342900">
              <a:lnSpc>
                <a:spcPts val="2799"/>
              </a:lnSpc>
              <a:buSzPct val="100000"/>
              <a:buFontTx/>
              <a:buChar char="•"/>
            </a:pPr>
            <a:r>
              <a:rPr lang="en-US" sz="1750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Configuration </a:t>
            </a:r>
            <a:r>
              <a:rPr lang="en-US" sz="1750" dirty="0" smtClean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personnalisée</a:t>
            </a:r>
          </a:p>
          <a:p>
            <a:pPr marL="342900" indent="-342900">
              <a:lnSpc>
                <a:spcPts val="2799"/>
              </a:lnSpc>
              <a:buSzPct val="100000"/>
              <a:buFontTx/>
              <a:buChar char="•"/>
            </a:pPr>
            <a:r>
              <a:rPr lang="en-US" sz="1750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Soutien stratégique pour les projets </a:t>
            </a:r>
            <a:r>
              <a:rPr lang="en-US" sz="1750" dirty="0" smtClean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HPC</a:t>
            </a:r>
          </a:p>
          <a:p>
            <a:pPr marL="342900" indent="-342900">
              <a:lnSpc>
                <a:spcPts val="2799"/>
              </a:lnSpc>
              <a:buSzPct val="100000"/>
              <a:buFontTx/>
              <a:buChar char="•"/>
            </a:pPr>
            <a:r>
              <a:rPr lang="en-US" sz="1750" dirty="0" smtClean="0">
                <a:solidFill>
                  <a:srgbClr val="DAD8E9"/>
                </a:solidFill>
                <a:latin typeface="Mukta" pitchFamily="34" charset="0"/>
                <a:ea typeface="Mukta" pitchFamily="34" charset="-122"/>
              </a:rPr>
              <a:t>Accompagnement par nos ingénieurs : </a:t>
            </a:r>
          </a:p>
          <a:p>
            <a:pPr marL="800100" lvl="1" indent="-342900">
              <a:lnSpc>
                <a:spcPts val="2799"/>
              </a:lnSpc>
              <a:buSzPct val="100000"/>
              <a:buFontTx/>
              <a:buChar char="•"/>
            </a:pPr>
            <a:r>
              <a:rPr lang="en-US" sz="1750" dirty="0">
                <a:solidFill>
                  <a:srgbClr val="DAD8E9"/>
                </a:solidFill>
                <a:latin typeface="Mukta" pitchFamily="34" charset="0"/>
                <a:ea typeface="Mukta" pitchFamily="34" charset="-122"/>
              </a:rPr>
              <a:t>E</a:t>
            </a:r>
            <a:r>
              <a:rPr lang="en-US" sz="1750" dirty="0" smtClean="0">
                <a:solidFill>
                  <a:srgbClr val="DAD8E9"/>
                </a:solidFill>
                <a:latin typeface="Mukta" pitchFamily="34" charset="0"/>
                <a:ea typeface="Mukta" pitchFamily="34" charset="-122"/>
              </a:rPr>
              <a:t>xpertise en gestion de vos Data</a:t>
            </a:r>
          </a:p>
          <a:p>
            <a:pPr marL="800100" lvl="1" indent="-342900">
              <a:lnSpc>
                <a:spcPts val="2799"/>
              </a:lnSpc>
              <a:buSzPct val="100000"/>
              <a:buFontTx/>
              <a:buChar char="•"/>
            </a:pPr>
            <a:r>
              <a:rPr lang="en-US" sz="1750" dirty="0" smtClean="0">
                <a:solidFill>
                  <a:srgbClr val="DAD8E9"/>
                </a:solidFill>
                <a:latin typeface="Mukta" pitchFamily="34" charset="0"/>
                <a:ea typeface="Mukta" pitchFamily="34" charset="-122"/>
              </a:rPr>
              <a:t>Simulation et calcul HPC</a:t>
            </a:r>
          </a:p>
          <a:p>
            <a:pPr marL="800100" lvl="1" indent="-342900">
              <a:lnSpc>
                <a:spcPts val="2799"/>
              </a:lnSpc>
              <a:buSzPct val="100000"/>
              <a:buFontTx/>
              <a:buChar char="•"/>
            </a:pPr>
            <a:r>
              <a:rPr lang="en-US" sz="1750" dirty="0" smtClean="0">
                <a:solidFill>
                  <a:srgbClr val="DAD8E9"/>
                </a:solidFill>
                <a:latin typeface="Mukta" pitchFamily="34" charset="0"/>
                <a:ea typeface="Mukta" pitchFamily="34" charset="-122"/>
              </a:rPr>
              <a:t>Optimisation des calculs HPC</a:t>
            </a:r>
            <a:endParaRPr lang="en-US" sz="1750" dirty="0"/>
          </a:p>
          <a:p>
            <a:pPr marL="342900" indent="-342900">
              <a:lnSpc>
                <a:spcPts val="2799"/>
              </a:lnSpc>
              <a:buSzPct val="100000"/>
              <a:buFontTx/>
              <a:buChar char="•"/>
            </a:pPr>
            <a:endParaRPr lang="en-US" sz="1750" dirty="0"/>
          </a:p>
          <a:p>
            <a:pPr marL="342900" indent="-342900" algn="l">
              <a:lnSpc>
                <a:spcPts val="2799"/>
              </a:lnSpc>
              <a:buSzPct val="100000"/>
              <a:buChar char="•"/>
            </a:pPr>
            <a:endParaRPr lang="en-US" sz="1750" dirty="0"/>
          </a:p>
        </p:txBody>
      </p:sp>
      <p:sp>
        <p:nvSpPr>
          <p:cNvPr id="15" name="Text 12"/>
          <p:cNvSpPr/>
          <p:nvPr/>
        </p:nvSpPr>
        <p:spPr>
          <a:xfrm>
            <a:off x="9867067" y="4011692"/>
            <a:ext cx="3443635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endParaRPr lang="en-US" sz="1750" dirty="0"/>
          </a:p>
        </p:txBody>
      </p:sp>
      <p:sp>
        <p:nvSpPr>
          <p:cNvPr id="16" name="Text 13"/>
          <p:cNvSpPr/>
          <p:nvPr/>
        </p:nvSpPr>
        <p:spPr>
          <a:xfrm>
            <a:off x="9867067" y="4559390"/>
            <a:ext cx="3303675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endParaRPr lang="en-US" sz="1750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4601" y="7561352"/>
            <a:ext cx="1764501" cy="573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5"/>
          <p:cNvSpPr/>
          <p:nvPr/>
        </p:nvSpPr>
        <p:spPr>
          <a:xfrm>
            <a:off x="2117473" y="5140068"/>
            <a:ext cx="3281064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endParaRPr lang="en-US" sz="1750" dirty="0"/>
          </a:p>
        </p:txBody>
      </p:sp>
      <p:sp>
        <p:nvSpPr>
          <p:cNvPr id="19" name="Text 2"/>
          <p:cNvSpPr/>
          <p:nvPr/>
        </p:nvSpPr>
        <p:spPr>
          <a:xfrm>
            <a:off x="863728" y="2647038"/>
            <a:ext cx="4216652" cy="72209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dirty="0" smtClean="0">
                <a:solidFill>
                  <a:srgbClr val="C6BFEE"/>
                </a:solidFill>
                <a:latin typeface="Prompt" pitchFamily="34" charset="0"/>
                <a:ea typeface="Prompt" pitchFamily="34" charset="-122"/>
              </a:rPr>
              <a:t>Accueil</a:t>
            </a:r>
            <a:endParaRPr lang="en-US" sz="262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4630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194335" y="610816"/>
            <a:ext cx="11005327" cy="97702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5468"/>
              </a:lnSpc>
            </a:pPr>
            <a:r>
              <a:rPr lang="en-US" sz="3200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</a:rPr>
              <a:t>C4. Exemple d’offre de service sur mesure</a:t>
            </a:r>
          </a:p>
          <a:p>
            <a:pPr marL="0" indent="0">
              <a:lnSpc>
                <a:spcPts val="3847"/>
              </a:lnSpc>
              <a:buNone/>
            </a:pPr>
            <a:endParaRPr lang="en-US" sz="3600" dirty="0" smtClean="0">
              <a:solidFill>
                <a:srgbClr val="C6BFEE"/>
              </a:solidFill>
              <a:latin typeface="Prompt" pitchFamily="34" charset="0"/>
              <a:ea typeface="Prompt" pitchFamily="34" charset="-122"/>
              <a:cs typeface="Prompt" pitchFamily="34" charset="-120"/>
            </a:endParaRPr>
          </a:p>
          <a:p>
            <a:pPr marL="0" indent="0">
              <a:lnSpc>
                <a:spcPts val="3847"/>
              </a:lnSpc>
              <a:buNone/>
            </a:pPr>
            <a:r>
              <a:rPr lang="en-US" sz="3200" dirty="0" smtClean="0">
                <a:solidFill>
                  <a:schemeClr val="bg1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		</a:t>
            </a:r>
            <a:r>
              <a:rPr lang="en-US" sz="3200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</a:rPr>
              <a:t>Services de consultation et de formation</a:t>
            </a:r>
          </a:p>
        </p:txBody>
      </p:sp>
      <p:sp>
        <p:nvSpPr>
          <p:cNvPr id="6" name="Shape 2"/>
          <p:cNvSpPr/>
          <p:nvPr/>
        </p:nvSpPr>
        <p:spPr>
          <a:xfrm>
            <a:off x="6099554" y="2903899"/>
            <a:ext cx="31194" cy="4202311"/>
          </a:xfrm>
          <a:prstGeom prst="rect">
            <a:avLst/>
          </a:prstGeom>
          <a:solidFill>
            <a:srgbClr val="643557"/>
          </a:solidFill>
          <a:ln/>
        </p:spPr>
      </p:sp>
      <p:sp>
        <p:nvSpPr>
          <p:cNvPr id="7" name="Shape 3"/>
          <p:cNvSpPr/>
          <p:nvPr/>
        </p:nvSpPr>
        <p:spPr>
          <a:xfrm>
            <a:off x="6263947" y="2903899"/>
            <a:ext cx="547092" cy="31194"/>
          </a:xfrm>
          <a:prstGeom prst="rect">
            <a:avLst/>
          </a:prstGeom>
          <a:solidFill>
            <a:srgbClr val="643557"/>
          </a:solidFill>
          <a:ln/>
        </p:spPr>
      </p:sp>
      <p:sp>
        <p:nvSpPr>
          <p:cNvPr id="8" name="Shape 4"/>
          <p:cNvSpPr/>
          <p:nvPr/>
        </p:nvSpPr>
        <p:spPr>
          <a:xfrm>
            <a:off x="5912237" y="2743760"/>
            <a:ext cx="351711" cy="351711"/>
          </a:xfrm>
          <a:prstGeom prst="roundRect">
            <a:avLst>
              <a:gd name="adj" fmla="val 20003"/>
            </a:avLst>
          </a:prstGeom>
          <a:solidFill>
            <a:srgbClr val="542C49"/>
          </a:solidFill>
          <a:ln w="9763">
            <a:solidFill>
              <a:srgbClr val="643557"/>
            </a:solidFill>
            <a:prstDash val="solid"/>
          </a:ln>
        </p:spPr>
      </p:sp>
      <p:sp>
        <p:nvSpPr>
          <p:cNvPr id="9" name="Text 5"/>
          <p:cNvSpPr/>
          <p:nvPr/>
        </p:nvSpPr>
        <p:spPr>
          <a:xfrm>
            <a:off x="6042372" y="2773049"/>
            <a:ext cx="91440" cy="29313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308"/>
              </a:lnSpc>
              <a:buNone/>
            </a:pPr>
            <a:r>
              <a:rPr lang="en-US" sz="1846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1</a:t>
            </a:r>
            <a:endParaRPr lang="en-US" sz="1846" dirty="0"/>
          </a:p>
        </p:txBody>
      </p:sp>
      <p:sp>
        <p:nvSpPr>
          <p:cNvPr id="10" name="Text 6"/>
          <p:cNvSpPr/>
          <p:nvPr/>
        </p:nvSpPr>
        <p:spPr>
          <a:xfrm>
            <a:off x="-266035" y="2773049"/>
            <a:ext cx="5631180" cy="40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r">
              <a:lnSpc>
                <a:spcPts val="1923"/>
              </a:lnSpc>
            </a:pPr>
            <a:r>
              <a:rPr lang="en-US" sz="2800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</a:rPr>
              <a:t>Consultation personnalisée</a:t>
            </a:r>
          </a:p>
        </p:txBody>
      </p:sp>
      <p:sp>
        <p:nvSpPr>
          <p:cNvPr id="11" name="Text 7"/>
          <p:cNvSpPr/>
          <p:nvPr/>
        </p:nvSpPr>
        <p:spPr>
          <a:xfrm>
            <a:off x="6811038" y="2709890"/>
            <a:ext cx="7158165" cy="93546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just">
              <a:lnSpc>
                <a:spcPts val="1970"/>
              </a:lnSpc>
              <a:buNone/>
            </a:pPr>
            <a:r>
              <a:rPr lang="en-US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Nos experts en HPC sont à votre disposition pour fournir une analyse approfondie de vos besoins et vous guider dans l'utilisation optimale de </a:t>
            </a:r>
            <a:r>
              <a:rPr lang="en-US" dirty="0" smtClean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l’outil supercalculateur</a:t>
            </a:r>
            <a:r>
              <a:rPr lang="en-US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.</a:t>
            </a:r>
          </a:p>
        </p:txBody>
      </p:sp>
      <p:sp>
        <p:nvSpPr>
          <p:cNvPr id="12" name="Shape 8"/>
          <p:cNvSpPr/>
          <p:nvPr/>
        </p:nvSpPr>
        <p:spPr>
          <a:xfrm>
            <a:off x="5388067" y="3997027"/>
            <a:ext cx="547092" cy="31194"/>
          </a:xfrm>
          <a:prstGeom prst="rect">
            <a:avLst/>
          </a:prstGeom>
          <a:solidFill>
            <a:srgbClr val="643557"/>
          </a:solidFill>
          <a:ln/>
        </p:spPr>
      </p:sp>
      <p:sp>
        <p:nvSpPr>
          <p:cNvPr id="13" name="Shape 9"/>
          <p:cNvSpPr/>
          <p:nvPr/>
        </p:nvSpPr>
        <p:spPr>
          <a:xfrm>
            <a:off x="5935159" y="3916727"/>
            <a:ext cx="351711" cy="351711"/>
          </a:xfrm>
          <a:prstGeom prst="roundRect">
            <a:avLst>
              <a:gd name="adj" fmla="val 20003"/>
            </a:avLst>
          </a:prstGeom>
          <a:solidFill>
            <a:srgbClr val="542C49"/>
          </a:solidFill>
          <a:ln w="9763">
            <a:solidFill>
              <a:srgbClr val="643557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6019512" y="3908149"/>
            <a:ext cx="182880" cy="29313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308"/>
              </a:lnSpc>
              <a:buNone/>
            </a:pPr>
            <a:r>
              <a:rPr lang="en-US" sz="1846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2</a:t>
            </a:r>
            <a:endParaRPr lang="en-US" sz="1846" dirty="0"/>
          </a:p>
        </p:txBody>
      </p:sp>
      <p:sp>
        <p:nvSpPr>
          <p:cNvPr id="15" name="Text 11"/>
          <p:cNvSpPr/>
          <p:nvPr/>
        </p:nvSpPr>
        <p:spPr>
          <a:xfrm>
            <a:off x="2339679" y="3916727"/>
            <a:ext cx="3036927" cy="38111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algn="r">
              <a:lnSpc>
                <a:spcPts val="1923"/>
              </a:lnSpc>
              <a:buNone/>
            </a:pPr>
            <a:r>
              <a:rPr lang="en-US" sz="2800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</a:rPr>
              <a:t>Formation avancée</a:t>
            </a:r>
          </a:p>
        </p:txBody>
      </p:sp>
      <p:sp>
        <p:nvSpPr>
          <p:cNvPr id="16" name="Text 12"/>
          <p:cNvSpPr/>
          <p:nvPr/>
        </p:nvSpPr>
        <p:spPr>
          <a:xfrm>
            <a:off x="6852147" y="3860448"/>
            <a:ext cx="7117056" cy="125015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just">
              <a:buNone/>
            </a:pPr>
            <a:r>
              <a:rPr lang="en-US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Apprenez les meilleures pratiques du calcul haute performance grâce à notre programme de formation avancée, adapté à vos besoins spécifiques</a:t>
            </a:r>
            <a:r>
              <a:rPr lang="en-US" sz="1231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.</a:t>
            </a:r>
            <a:endParaRPr lang="en-US" sz="1231" dirty="0"/>
          </a:p>
        </p:txBody>
      </p:sp>
      <p:sp>
        <p:nvSpPr>
          <p:cNvPr id="17" name="Shape 13"/>
          <p:cNvSpPr/>
          <p:nvPr/>
        </p:nvSpPr>
        <p:spPr>
          <a:xfrm>
            <a:off x="6263947" y="5288882"/>
            <a:ext cx="547092" cy="31194"/>
          </a:xfrm>
          <a:prstGeom prst="rect">
            <a:avLst/>
          </a:prstGeom>
          <a:solidFill>
            <a:srgbClr val="643557"/>
          </a:solidFill>
          <a:ln/>
        </p:spPr>
      </p:sp>
      <p:sp>
        <p:nvSpPr>
          <p:cNvPr id="18" name="Shape 14"/>
          <p:cNvSpPr/>
          <p:nvPr/>
        </p:nvSpPr>
        <p:spPr>
          <a:xfrm>
            <a:off x="5912237" y="5139191"/>
            <a:ext cx="351711" cy="351711"/>
          </a:xfrm>
          <a:prstGeom prst="roundRect">
            <a:avLst>
              <a:gd name="adj" fmla="val 20003"/>
            </a:avLst>
          </a:prstGeom>
          <a:solidFill>
            <a:srgbClr val="542C49"/>
          </a:solidFill>
          <a:ln w="9763">
            <a:solidFill>
              <a:srgbClr val="643557"/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6019512" y="5142316"/>
            <a:ext cx="137160" cy="29313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308"/>
              </a:lnSpc>
              <a:buNone/>
            </a:pPr>
            <a:r>
              <a:rPr lang="en-US" sz="1846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3</a:t>
            </a:r>
            <a:endParaRPr lang="en-US" sz="1846" dirty="0"/>
          </a:p>
        </p:txBody>
      </p:sp>
      <p:sp>
        <p:nvSpPr>
          <p:cNvPr id="20" name="Text 16"/>
          <p:cNvSpPr/>
          <p:nvPr/>
        </p:nvSpPr>
        <p:spPr>
          <a:xfrm>
            <a:off x="2501572" y="5110604"/>
            <a:ext cx="2863573" cy="32484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r">
              <a:lnSpc>
                <a:spcPts val="1923"/>
              </a:lnSpc>
            </a:pPr>
            <a:r>
              <a:rPr lang="en-US" sz="2800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</a:rPr>
              <a:t>Soutien continu</a:t>
            </a:r>
          </a:p>
        </p:txBody>
      </p:sp>
      <p:sp>
        <p:nvSpPr>
          <p:cNvPr id="21" name="Text 17"/>
          <p:cNvSpPr/>
          <p:nvPr/>
        </p:nvSpPr>
        <p:spPr>
          <a:xfrm>
            <a:off x="6852147" y="5117578"/>
            <a:ext cx="7117056" cy="10064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>
              <a:lnSpc>
                <a:spcPts val="1970"/>
              </a:lnSpc>
            </a:pPr>
            <a:r>
              <a:rPr lang="en-US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Nous vous offrons une assistance technique permanente pour résoudre les problèmes techniques et répondre à toutes vos questions.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4601" y="7561352"/>
            <a:ext cx="1764501" cy="573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Shape 8"/>
          <p:cNvSpPr/>
          <p:nvPr/>
        </p:nvSpPr>
        <p:spPr>
          <a:xfrm>
            <a:off x="5365145" y="2944982"/>
            <a:ext cx="547092" cy="31194"/>
          </a:xfrm>
          <a:prstGeom prst="rect">
            <a:avLst/>
          </a:prstGeom>
          <a:solidFill>
            <a:srgbClr val="643557"/>
          </a:solidFill>
          <a:ln/>
        </p:spPr>
      </p:sp>
      <p:sp>
        <p:nvSpPr>
          <p:cNvPr id="23" name="Shape 8"/>
          <p:cNvSpPr/>
          <p:nvPr/>
        </p:nvSpPr>
        <p:spPr>
          <a:xfrm>
            <a:off x="5365145" y="5273285"/>
            <a:ext cx="547092" cy="31194"/>
          </a:xfrm>
          <a:prstGeom prst="rect">
            <a:avLst/>
          </a:prstGeom>
          <a:solidFill>
            <a:srgbClr val="643557"/>
          </a:solidFill>
          <a:ln/>
        </p:spPr>
      </p:sp>
      <p:sp>
        <p:nvSpPr>
          <p:cNvPr id="25" name="Shape 3"/>
          <p:cNvSpPr/>
          <p:nvPr/>
        </p:nvSpPr>
        <p:spPr>
          <a:xfrm>
            <a:off x="6316516" y="4001447"/>
            <a:ext cx="547092" cy="31194"/>
          </a:xfrm>
          <a:prstGeom prst="rect">
            <a:avLst/>
          </a:prstGeom>
          <a:solidFill>
            <a:srgbClr val="643557"/>
          </a:solidFill>
          <a:ln/>
        </p:spPr>
      </p:sp>
    </p:spTree>
    <p:extLst>
      <p:ext uri="{BB962C8B-B14F-4D97-AF65-F5344CB8AC3E}">
        <p14:creationId xmlns:p14="http://schemas.microsoft.com/office/powerpoint/2010/main" val="8059413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4630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080035" y="440582"/>
            <a:ext cx="11005327" cy="97702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5468"/>
              </a:lnSpc>
            </a:pPr>
            <a:r>
              <a:rPr lang="en-US" sz="3200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</a:rPr>
              <a:t>6</a:t>
            </a:r>
            <a:r>
              <a:rPr lang="en-US" sz="3200" dirty="0" smtClean="0">
                <a:solidFill>
                  <a:srgbClr val="C6BFEE"/>
                </a:solidFill>
                <a:latin typeface="Prompt" pitchFamily="34" charset="0"/>
                <a:ea typeface="Prompt" pitchFamily="34" charset="-122"/>
              </a:rPr>
              <a:t>. Notre expertise technique </a:t>
            </a:r>
            <a:r>
              <a:rPr lang="en-US" sz="3200" i="1" dirty="0" smtClean="0">
                <a:solidFill>
                  <a:srgbClr val="C6BFEE"/>
                </a:solidFill>
                <a:latin typeface="Prompt" pitchFamily="34" charset="0"/>
                <a:ea typeface="Prompt" pitchFamily="34" charset="-122"/>
              </a:rPr>
              <a:t>(slide 1/3)</a:t>
            </a:r>
            <a:endParaRPr lang="en-US" sz="3200" i="1" dirty="0">
              <a:solidFill>
                <a:srgbClr val="C6BFEE"/>
              </a:solidFill>
              <a:latin typeface="Prompt" pitchFamily="34" charset="0"/>
              <a:ea typeface="Prompt" pitchFamily="34" charset="-122"/>
            </a:endParaRPr>
          </a:p>
          <a:p>
            <a:pPr marL="0" indent="0">
              <a:lnSpc>
                <a:spcPts val="3847"/>
              </a:lnSpc>
              <a:buNone/>
            </a:pPr>
            <a:endParaRPr lang="en-US" sz="3600" dirty="0" smtClean="0">
              <a:solidFill>
                <a:srgbClr val="C6BFEE"/>
              </a:solidFill>
              <a:latin typeface="Prompt" pitchFamily="34" charset="0"/>
              <a:ea typeface="Prompt" pitchFamily="34" charset="-122"/>
              <a:cs typeface="Prompt" pitchFamily="34" charset="-120"/>
            </a:endParaRPr>
          </a:p>
          <a:p>
            <a:pPr marL="0" indent="0">
              <a:lnSpc>
                <a:spcPts val="3847"/>
              </a:lnSpc>
              <a:buNone/>
            </a:pPr>
            <a:r>
              <a:rPr lang="en-US" sz="3200" dirty="0" smtClean="0">
                <a:solidFill>
                  <a:schemeClr val="bg1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		</a:t>
            </a:r>
            <a:endParaRPr lang="en-US" sz="3200" dirty="0">
              <a:solidFill>
                <a:srgbClr val="C6BFEE"/>
              </a:solidFill>
              <a:latin typeface="Prompt" pitchFamily="34" charset="0"/>
              <a:ea typeface="Prompt" pitchFamily="34" charset="-122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4601" y="7561352"/>
            <a:ext cx="1764501" cy="573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 7"/>
          <p:cNvSpPr/>
          <p:nvPr/>
        </p:nvSpPr>
        <p:spPr>
          <a:xfrm>
            <a:off x="6429373" y="2493658"/>
            <a:ext cx="8201026" cy="93546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just">
              <a:lnSpc>
                <a:spcPts val="1970"/>
              </a:lnSpc>
              <a:buNone/>
            </a:pPr>
            <a:endParaRPr lang="en-US" dirty="0" smtClean="0">
              <a:solidFill>
                <a:srgbClr val="DAD8E9"/>
              </a:solidFill>
              <a:latin typeface="Mukta" pitchFamily="34" charset="0"/>
              <a:ea typeface="Mukta" pitchFamily="34" charset="-122"/>
              <a:cs typeface="Mukta" pitchFamily="34" charset="-120"/>
            </a:endParaRPr>
          </a:p>
        </p:txBody>
      </p:sp>
      <p:sp>
        <p:nvSpPr>
          <p:cNvPr id="37" name="Text 16"/>
          <p:cNvSpPr/>
          <p:nvPr/>
        </p:nvSpPr>
        <p:spPr>
          <a:xfrm>
            <a:off x="561974" y="1647825"/>
            <a:ext cx="13554075" cy="568642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1923"/>
              </a:lnSpc>
            </a:pPr>
            <a:r>
              <a:rPr lang="en-US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Prompt" pitchFamily="34" charset="0"/>
                <a:ea typeface="Prompt" pitchFamily="34" charset="-122"/>
              </a:rPr>
              <a:t>Spécifications </a:t>
            </a:r>
            <a:r>
              <a:rPr lang="en-US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Prompt" pitchFamily="34" charset="0"/>
                <a:ea typeface="Prompt" pitchFamily="34" charset="-122"/>
              </a:rPr>
              <a:t>techniques principales de conception du site 5 MW IT TIER II/III</a:t>
            </a:r>
          </a:p>
          <a:p>
            <a:pPr>
              <a:lnSpc>
                <a:spcPts val="1923"/>
              </a:lnSpc>
            </a:pPr>
            <a:endParaRPr lang="en-US" sz="2400" b="1" dirty="0" smtClean="0">
              <a:solidFill>
                <a:srgbClr val="C6BFEE"/>
              </a:solidFill>
              <a:latin typeface="Prompt" pitchFamily="34" charset="0"/>
              <a:ea typeface="Prompt" pitchFamily="34" charset="-122"/>
            </a:endParaRPr>
          </a:p>
          <a:p>
            <a:pPr>
              <a:lnSpc>
                <a:spcPts val="1923"/>
              </a:lnSpc>
            </a:pPr>
            <a:endParaRPr lang="en-US" sz="2400" b="1" dirty="0" smtClean="0">
              <a:solidFill>
                <a:srgbClr val="C6BFEE"/>
              </a:solidFill>
              <a:latin typeface="Prompt" pitchFamily="34" charset="0"/>
              <a:ea typeface="Prompt" pitchFamily="34" charset="-122"/>
            </a:endParaRPr>
          </a:p>
          <a:p>
            <a:pPr>
              <a:lnSpc>
                <a:spcPts val="1923"/>
              </a:lnSpc>
            </a:pPr>
            <a:r>
              <a:rPr lang="en-US" b="1" dirty="0" smtClean="0">
                <a:solidFill>
                  <a:srgbClr val="C6BFEE"/>
                </a:solidFill>
                <a:latin typeface="Prompt" pitchFamily="34" charset="0"/>
                <a:ea typeface="Prompt" pitchFamily="34" charset="-122"/>
              </a:rPr>
              <a:t>SECURITE </a:t>
            </a:r>
            <a:r>
              <a:rPr lang="en-US" b="1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</a:rPr>
              <a:t>RENFORCEE </a:t>
            </a:r>
            <a:r>
              <a:rPr lang="en-US" dirty="0" smtClean="0">
                <a:solidFill>
                  <a:srgbClr val="C6BFEE"/>
                </a:solidFill>
                <a:latin typeface="Prompt" pitchFamily="34" charset="0"/>
                <a:ea typeface="Prompt" pitchFamily="34" charset="-122"/>
              </a:rPr>
              <a:t>:</a:t>
            </a:r>
          </a:p>
          <a:p>
            <a:pPr>
              <a:lnSpc>
                <a:spcPts val="1923"/>
              </a:lnSpc>
            </a:pPr>
            <a:endParaRPr lang="en-US" u="sng" dirty="0" smtClean="0">
              <a:solidFill>
                <a:schemeClr val="bg1"/>
              </a:solidFill>
              <a:latin typeface="Prompt" pitchFamily="34" charset="0"/>
              <a:ea typeface="Prompt" pitchFamily="34" charset="-122"/>
            </a:endParaRPr>
          </a:p>
          <a:p>
            <a:r>
              <a:rPr lang="en-US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</a:rPr>
              <a:t>	</a:t>
            </a:r>
            <a:endParaRPr lang="en-US" dirty="0" smtClean="0">
              <a:solidFill>
                <a:schemeClr val="bg1"/>
              </a:solidFill>
              <a:latin typeface="Prompt" pitchFamily="34" charset="0"/>
              <a:ea typeface="Prompt" pitchFamily="34" charset="-122"/>
            </a:endParaRPr>
          </a:p>
          <a:p>
            <a:pPr lvl="1"/>
            <a:r>
              <a:rPr lang="en-US" b="1" dirty="0" smtClean="0">
                <a:solidFill>
                  <a:schemeClr val="bg1"/>
                </a:solidFill>
                <a:latin typeface="Prompt" pitchFamily="34" charset="0"/>
                <a:ea typeface="Prompt" pitchFamily="34" charset="-122"/>
              </a:rPr>
              <a:t>Contrôle d’accès, intrusion et vidéo surveillance : </a:t>
            </a:r>
            <a:r>
              <a:rPr lang="en-US" dirty="0" smtClean="0">
                <a:solidFill>
                  <a:schemeClr val="bg1"/>
                </a:solidFill>
                <a:latin typeface="Prompt" pitchFamily="34" charset="0"/>
                <a:ea typeface="Prompt" pitchFamily="34" charset="-122"/>
              </a:rPr>
              <a:t>Protection active et passive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Prompt" pitchFamily="34" charset="0"/>
                <a:ea typeface="Prompt" pitchFamily="34" charset="-122"/>
              </a:rPr>
              <a:t>Contrôle d’accès des visiteurs</a:t>
            </a:r>
            <a:endParaRPr lang="en-US" dirty="0">
              <a:solidFill>
                <a:schemeClr val="bg1"/>
              </a:solidFill>
              <a:latin typeface="Prompt" pitchFamily="34" charset="0"/>
              <a:ea typeface="Prompt" pitchFamily="34" charset="-122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Prompt" pitchFamily="34" charset="0"/>
                <a:ea typeface="Prompt" pitchFamily="34" charset="-122"/>
              </a:rPr>
              <a:t>Contrôle des poids lourds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Prompt" pitchFamily="34" charset="0"/>
                <a:ea typeface="Prompt" pitchFamily="34" charset="-122"/>
              </a:rPr>
              <a:t>Contrôle d’accès pour la maintenance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Prompt" pitchFamily="34" charset="0"/>
                <a:ea typeface="Prompt" pitchFamily="34" charset="-122"/>
              </a:rPr>
              <a:t>Vidéo Surveillance des accès au site et espace de livraison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Prompt" pitchFamily="34" charset="0"/>
              <a:ea typeface="Prompt" pitchFamily="34" charset="-122"/>
            </a:endParaRPr>
          </a:p>
          <a:p>
            <a:pPr lvl="1"/>
            <a:r>
              <a:rPr lang="en-US" b="1" dirty="0" smtClean="0">
                <a:solidFill>
                  <a:schemeClr val="bg1"/>
                </a:solidFill>
                <a:latin typeface="Prompt" pitchFamily="34" charset="0"/>
                <a:ea typeface="Prompt" pitchFamily="34" charset="-122"/>
              </a:rPr>
              <a:t>Détection et extinction incendie : </a:t>
            </a:r>
            <a:r>
              <a:rPr lang="en-US" dirty="0" smtClean="0">
                <a:solidFill>
                  <a:schemeClr val="bg1"/>
                </a:solidFill>
                <a:latin typeface="Prompt" pitchFamily="34" charset="0"/>
                <a:ea typeface="Prompt" pitchFamily="34" charset="-122"/>
              </a:rPr>
              <a:t>Bâtiment logisitque : détection tous locaux + extinction locaux transformateur et onduleur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Prompt" pitchFamily="34" charset="0"/>
              <a:ea typeface="Prompt" pitchFamily="34" charset="-122"/>
            </a:endParaRPr>
          </a:p>
          <a:p>
            <a:pPr lvl="1"/>
            <a:r>
              <a:rPr lang="en-US" b="1" dirty="0" smtClean="0">
                <a:solidFill>
                  <a:schemeClr val="bg1"/>
                </a:solidFill>
                <a:latin typeface="Prompt" pitchFamily="34" charset="0"/>
                <a:ea typeface="Prompt" pitchFamily="34" charset="-122"/>
              </a:rPr>
              <a:t>PC Sécurité 24/7 : </a:t>
            </a:r>
            <a:r>
              <a:rPr lang="en-US" dirty="0" smtClean="0">
                <a:solidFill>
                  <a:schemeClr val="bg1"/>
                </a:solidFill>
                <a:latin typeface="Prompt" pitchFamily="34" charset="0"/>
                <a:ea typeface="Prompt" pitchFamily="34" charset="-122"/>
              </a:rPr>
              <a:t>Abrite les installations  GTB, Intrusion, contrôle d’accès/vidéo surveillance, incendie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Prompt" pitchFamily="34" charset="0"/>
              <a:ea typeface="Prompt" pitchFamily="34" charset="-122"/>
            </a:endParaRPr>
          </a:p>
          <a:p>
            <a:pPr lvl="1"/>
            <a:r>
              <a:rPr lang="en-US" b="1" dirty="0" smtClean="0">
                <a:solidFill>
                  <a:schemeClr val="bg1"/>
                </a:solidFill>
                <a:latin typeface="Prompt" pitchFamily="34" charset="0"/>
                <a:ea typeface="Prompt" pitchFamily="34" charset="-122"/>
              </a:rPr>
              <a:t>Gestion Bâtiment : </a:t>
            </a:r>
            <a:r>
              <a:rPr lang="en-US" dirty="0" smtClean="0">
                <a:solidFill>
                  <a:schemeClr val="bg1"/>
                </a:solidFill>
                <a:latin typeface="Prompt" pitchFamily="34" charset="0"/>
                <a:ea typeface="Prompt" pitchFamily="34" charset="-122"/>
              </a:rPr>
              <a:t>Reports d’information des installations mutualisées et des containers Clients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/>
              </a:solidFill>
              <a:latin typeface="Prompt" pitchFamily="34" charset="0"/>
              <a:ea typeface="Prompt" pitchFamily="34" charset="-122"/>
            </a:endParaRPr>
          </a:p>
          <a:p>
            <a:pPr marL="914400" lvl="1" indent="-457200">
              <a:lnSpc>
                <a:spcPts val="1923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C6BFEE"/>
              </a:solidFill>
              <a:latin typeface="Prompt" pitchFamily="34" charset="0"/>
              <a:ea typeface="Prompt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502830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570"/>
            <a:ext cx="14630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080035" y="440582"/>
            <a:ext cx="11005327" cy="97702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5468"/>
              </a:lnSpc>
            </a:pPr>
            <a:r>
              <a:rPr lang="en-US" sz="3200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</a:rPr>
              <a:t>6</a:t>
            </a:r>
            <a:r>
              <a:rPr lang="en-US" sz="3200" dirty="0" smtClean="0">
                <a:solidFill>
                  <a:srgbClr val="C6BFEE"/>
                </a:solidFill>
                <a:latin typeface="Prompt" pitchFamily="34" charset="0"/>
                <a:ea typeface="Prompt" pitchFamily="34" charset="-122"/>
              </a:rPr>
              <a:t>. Notre expertise technique </a:t>
            </a:r>
            <a:r>
              <a:rPr lang="en-US" sz="3200" i="1" dirty="0" smtClean="0">
                <a:solidFill>
                  <a:srgbClr val="C6BFEE"/>
                </a:solidFill>
                <a:latin typeface="Prompt" pitchFamily="34" charset="0"/>
                <a:ea typeface="Prompt" pitchFamily="34" charset="-122"/>
              </a:rPr>
              <a:t>(slide 2/3)</a:t>
            </a:r>
            <a:endParaRPr lang="en-US" sz="3200" i="1" dirty="0">
              <a:solidFill>
                <a:srgbClr val="C6BFEE"/>
              </a:solidFill>
              <a:latin typeface="Prompt" pitchFamily="34" charset="0"/>
              <a:ea typeface="Prompt" pitchFamily="34" charset="-122"/>
            </a:endParaRPr>
          </a:p>
          <a:p>
            <a:pPr marL="0" indent="0">
              <a:lnSpc>
                <a:spcPts val="3847"/>
              </a:lnSpc>
              <a:buNone/>
            </a:pPr>
            <a:endParaRPr lang="en-US" sz="3600" dirty="0" smtClean="0">
              <a:solidFill>
                <a:srgbClr val="C6BFEE"/>
              </a:solidFill>
              <a:latin typeface="Prompt" pitchFamily="34" charset="0"/>
              <a:ea typeface="Prompt" pitchFamily="34" charset="-122"/>
              <a:cs typeface="Prompt" pitchFamily="34" charset="-120"/>
            </a:endParaRPr>
          </a:p>
          <a:p>
            <a:pPr marL="0" indent="0">
              <a:lnSpc>
                <a:spcPts val="3847"/>
              </a:lnSpc>
              <a:buNone/>
            </a:pPr>
            <a:r>
              <a:rPr lang="en-US" sz="3200" dirty="0" smtClean="0">
                <a:solidFill>
                  <a:schemeClr val="bg1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		</a:t>
            </a:r>
            <a:endParaRPr lang="en-US" sz="3200" dirty="0">
              <a:solidFill>
                <a:srgbClr val="C6BFEE"/>
              </a:solidFill>
              <a:latin typeface="Prompt" pitchFamily="34" charset="0"/>
              <a:ea typeface="Prompt" pitchFamily="34" charset="-122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4601" y="7561352"/>
            <a:ext cx="1764501" cy="573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 7"/>
          <p:cNvSpPr/>
          <p:nvPr/>
        </p:nvSpPr>
        <p:spPr>
          <a:xfrm>
            <a:off x="6429373" y="2493658"/>
            <a:ext cx="8201026" cy="93546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just">
              <a:lnSpc>
                <a:spcPts val="1970"/>
              </a:lnSpc>
              <a:buNone/>
            </a:pPr>
            <a:endParaRPr lang="en-US" dirty="0" smtClean="0">
              <a:solidFill>
                <a:srgbClr val="DAD8E9"/>
              </a:solidFill>
              <a:latin typeface="Mukta" pitchFamily="34" charset="0"/>
              <a:ea typeface="Mukta" pitchFamily="34" charset="-122"/>
              <a:cs typeface="Mukta" pitchFamily="34" charset="-120"/>
            </a:endParaRPr>
          </a:p>
        </p:txBody>
      </p:sp>
      <p:sp>
        <p:nvSpPr>
          <p:cNvPr id="33" name="Text 16"/>
          <p:cNvSpPr/>
          <p:nvPr/>
        </p:nvSpPr>
        <p:spPr>
          <a:xfrm>
            <a:off x="756184" y="1680845"/>
            <a:ext cx="13302715" cy="514603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1923"/>
              </a:lnSpc>
            </a:pPr>
            <a:r>
              <a:rPr lang="en-US" sz="2400" b="1" dirty="0" smtClean="0">
                <a:solidFill>
                  <a:srgbClr val="C6BFEE"/>
                </a:solidFill>
                <a:latin typeface="Prompt" pitchFamily="34" charset="0"/>
                <a:ea typeface="Prompt" pitchFamily="34" charset="-122"/>
              </a:rPr>
              <a:t>ALIMENTATION FIBRE:</a:t>
            </a:r>
          </a:p>
          <a:p>
            <a:pPr>
              <a:lnSpc>
                <a:spcPts val="1923"/>
              </a:lnSpc>
            </a:pPr>
            <a:endParaRPr lang="en-US" sz="2400" dirty="0">
              <a:solidFill>
                <a:schemeClr val="bg1"/>
              </a:solidFill>
              <a:latin typeface="Prompt" pitchFamily="34" charset="0"/>
              <a:ea typeface="Prompt" pitchFamily="34" charset="-122"/>
            </a:endParaRPr>
          </a:p>
          <a:p>
            <a:pPr>
              <a:lnSpc>
                <a:spcPts val="1923"/>
              </a:lnSpc>
            </a:pPr>
            <a:r>
              <a:rPr lang="en-US" sz="2400" dirty="0" smtClean="0">
                <a:solidFill>
                  <a:schemeClr val="bg1"/>
                </a:solidFill>
                <a:latin typeface="Prompt" pitchFamily="34" charset="0"/>
                <a:ea typeface="Prompt" pitchFamily="34" charset="-122"/>
              </a:rPr>
              <a:t>	</a:t>
            </a:r>
          </a:p>
          <a:p>
            <a:pPr>
              <a:lnSpc>
                <a:spcPts val="1923"/>
              </a:lnSpc>
            </a:pPr>
            <a:r>
              <a:rPr lang="en-US" dirty="0" smtClean="0">
                <a:solidFill>
                  <a:schemeClr val="bg1"/>
                </a:solidFill>
                <a:latin typeface="Prompt" pitchFamily="34" charset="0"/>
                <a:ea typeface="Prompt" pitchFamily="34" charset="-122"/>
              </a:rPr>
              <a:t>     </a:t>
            </a:r>
            <a:r>
              <a:rPr lang="en-US" b="1" dirty="0" smtClean="0">
                <a:solidFill>
                  <a:schemeClr val="bg1"/>
                </a:solidFill>
                <a:latin typeface="Prompt" pitchFamily="34" charset="0"/>
                <a:ea typeface="Prompt" pitchFamily="34" charset="-122"/>
              </a:rPr>
              <a:t>Double adduction vers locaux MMR(2) et opérateurs</a:t>
            </a:r>
            <a:endParaRPr lang="en-US" b="1" dirty="0">
              <a:solidFill>
                <a:schemeClr val="bg1"/>
              </a:solidFill>
              <a:latin typeface="Prompt" pitchFamily="34" charset="0"/>
              <a:ea typeface="Prompt" pitchFamily="34" charset="-122"/>
            </a:endParaRPr>
          </a:p>
          <a:p>
            <a:pPr>
              <a:lnSpc>
                <a:spcPts val="1923"/>
              </a:lnSpc>
            </a:pPr>
            <a:endParaRPr lang="en-US" sz="2800" dirty="0">
              <a:solidFill>
                <a:srgbClr val="C6BFEE"/>
              </a:solidFill>
              <a:latin typeface="Prompt" pitchFamily="34" charset="0"/>
              <a:ea typeface="Prompt" pitchFamily="34" charset="-122"/>
            </a:endParaRPr>
          </a:p>
          <a:p>
            <a:pPr>
              <a:lnSpc>
                <a:spcPts val="1923"/>
              </a:lnSpc>
            </a:pPr>
            <a:endParaRPr lang="en-US" sz="2800" dirty="0" smtClean="0">
              <a:solidFill>
                <a:srgbClr val="C6BFEE"/>
              </a:solidFill>
              <a:latin typeface="Prompt" pitchFamily="34" charset="0"/>
              <a:ea typeface="Prompt" pitchFamily="34" charset="-122"/>
            </a:endParaRPr>
          </a:p>
          <a:p>
            <a:pPr>
              <a:lnSpc>
                <a:spcPts val="1923"/>
              </a:lnSpc>
            </a:pPr>
            <a:endParaRPr lang="en-US" sz="2800" dirty="0" smtClean="0">
              <a:solidFill>
                <a:srgbClr val="C6BFEE"/>
              </a:solidFill>
              <a:latin typeface="Prompt" pitchFamily="34" charset="0"/>
              <a:ea typeface="Prompt" pitchFamily="34" charset="-122"/>
            </a:endParaRPr>
          </a:p>
          <a:p>
            <a:pPr>
              <a:lnSpc>
                <a:spcPts val="1923"/>
              </a:lnSpc>
            </a:pPr>
            <a:r>
              <a:rPr lang="en-US" sz="2400" b="1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</a:rPr>
              <a:t>REDFROIDISSEMENT</a:t>
            </a:r>
            <a:r>
              <a:rPr lang="en-US" sz="2400" b="1" dirty="0" smtClean="0">
                <a:solidFill>
                  <a:srgbClr val="C6BFEE"/>
                </a:solidFill>
                <a:latin typeface="Prompt" pitchFamily="34" charset="0"/>
                <a:ea typeface="Prompt" pitchFamily="34" charset="-122"/>
              </a:rPr>
              <a:t> </a:t>
            </a:r>
            <a:r>
              <a:rPr lang="en-US" sz="2800" dirty="0" smtClean="0">
                <a:solidFill>
                  <a:srgbClr val="C6BFEE"/>
                </a:solidFill>
                <a:latin typeface="Prompt" pitchFamily="34" charset="0"/>
                <a:ea typeface="Prompt" pitchFamily="34" charset="-122"/>
              </a:rPr>
              <a:t>: </a:t>
            </a:r>
            <a:endParaRPr lang="en-US" sz="2800" dirty="0" smtClean="0">
              <a:solidFill>
                <a:srgbClr val="C6BFEE"/>
              </a:solidFill>
              <a:latin typeface="Prompt" pitchFamily="34" charset="0"/>
              <a:ea typeface="Prompt" pitchFamily="34" charset="-122"/>
            </a:endParaRPr>
          </a:p>
          <a:p>
            <a:pPr>
              <a:lnSpc>
                <a:spcPts val="1923"/>
              </a:lnSpc>
            </a:pPr>
            <a:endParaRPr lang="en-US" sz="2800" dirty="0">
              <a:solidFill>
                <a:srgbClr val="C6BFEE"/>
              </a:solidFill>
              <a:latin typeface="Prompt" pitchFamily="34" charset="0"/>
              <a:ea typeface="Prompt" pitchFamily="34" charset="-122"/>
            </a:endParaRPr>
          </a:p>
          <a:p>
            <a:pPr lvl="1">
              <a:lnSpc>
                <a:spcPts val="1923"/>
              </a:lnSpc>
            </a:pPr>
            <a:r>
              <a:rPr lang="en-US" b="1" dirty="0" smtClean="0">
                <a:solidFill>
                  <a:schemeClr val="bg1"/>
                </a:solidFill>
                <a:latin typeface="Prompt" pitchFamily="34" charset="0"/>
                <a:ea typeface="Prompt" pitchFamily="34" charset="-122"/>
              </a:rPr>
              <a:t>Production de froid</a:t>
            </a:r>
            <a:r>
              <a:rPr lang="en-US" b="1" dirty="0">
                <a:solidFill>
                  <a:schemeClr val="bg1"/>
                </a:solidFill>
                <a:latin typeface="Prompt" pitchFamily="34" charset="0"/>
                <a:ea typeface="Prompt" pitchFamily="34" charset="-122"/>
              </a:rPr>
              <a:t>:</a:t>
            </a:r>
            <a:r>
              <a:rPr lang="en-US" b="1" dirty="0" smtClean="0">
                <a:solidFill>
                  <a:srgbClr val="C6BFEE"/>
                </a:solidFill>
                <a:latin typeface="Prompt" pitchFamily="34" charset="0"/>
                <a:ea typeface="Prompt" pitchFamily="34" charset="-122"/>
              </a:rPr>
              <a:t> </a:t>
            </a:r>
            <a:r>
              <a:rPr lang="en-US" dirty="0">
                <a:solidFill>
                  <a:schemeClr val="bg1"/>
                </a:solidFill>
                <a:latin typeface="Prompt" pitchFamily="34" charset="0"/>
                <a:ea typeface="Prompt" pitchFamily="34" charset="-122"/>
              </a:rPr>
              <a:t>3 groupes froid à condensation par air 1100KW (N+1</a:t>
            </a:r>
            <a:r>
              <a:rPr lang="en-US" dirty="0" smtClean="0">
                <a:solidFill>
                  <a:schemeClr val="bg1"/>
                </a:solidFill>
                <a:latin typeface="Prompt" pitchFamily="34" charset="0"/>
                <a:ea typeface="Prompt" pitchFamily="34" charset="-122"/>
              </a:rPr>
              <a:t>)</a:t>
            </a:r>
          </a:p>
          <a:p>
            <a:pPr lvl="1">
              <a:lnSpc>
                <a:spcPts val="1923"/>
              </a:lnSpc>
            </a:pPr>
            <a:endParaRPr lang="en-US" dirty="0" smtClean="0">
              <a:solidFill>
                <a:schemeClr val="bg1"/>
              </a:solidFill>
              <a:latin typeface="Prompt" pitchFamily="34" charset="0"/>
              <a:ea typeface="Prompt" pitchFamily="34" charset="-122"/>
            </a:endParaRPr>
          </a:p>
          <a:p>
            <a:pPr lvl="1">
              <a:lnSpc>
                <a:spcPts val="1923"/>
              </a:lnSpc>
            </a:pPr>
            <a:r>
              <a:rPr lang="en-US" b="1" dirty="0" smtClean="0">
                <a:solidFill>
                  <a:schemeClr val="bg1"/>
                </a:solidFill>
                <a:latin typeface="Prompt" pitchFamily="34" charset="0"/>
                <a:ea typeface="Prompt" pitchFamily="34" charset="-122"/>
              </a:rPr>
              <a:t>Distribution d’eau glacée (régime d’eau 16/22°C) : </a:t>
            </a:r>
            <a:r>
              <a:rPr lang="en-US" dirty="0" smtClean="0">
                <a:solidFill>
                  <a:schemeClr val="bg1"/>
                </a:solidFill>
                <a:latin typeface="Prompt" pitchFamily="34" charset="0"/>
                <a:ea typeface="Prompt" pitchFamily="34" charset="-122"/>
              </a:rPr>
              <a:t>Réseau bouclé + 3 piquages échangeur/</a:t>
            </a:r>
            <a:r>
              <a:rPr lang="en-US" dirty="0" err="1" smtClean="0">
                <a:solidFill>
                  <a:schemeClr val="bg1"/>
                </a:solidFill>
                <a:latin typeface="Prompt" pitchFamily="34" charset="0"/>
                <a:ea typeface="Prompt" pitchFamily="34" charset="-122"/>
              </a:rPr>
              <a:t>pompes</a:t>
            </a:r>
            <a:r>
              <a:rPr lang="en-US" dirty="0" smtClean="0">
                <a:solidFill>
                  <a:schemeClr val="bg1"/>
                </a:solidFill>
                <a:latin typeface="Prompt" pitchFamily="34" charset="0"/>
                <a:ea typeface="Prompt" pitchFamily="34" charset="-122"/>
              </a:rPr>
              <a:t> pour 3 lots container IT</a:t>
            </a:r>
          </a:p>
          <a:p>
            <a:pPr lvl="1">
              <a:lnSpc>
                <a:spcPts val="1923"/>
              </a:lnSpc>
            </a:pPr>
            <a:endParaRPr lang="en-US" dirty="0">
              <a:solidFill>
                <a:schemeClr val="bg1"/>
              </a:solidFill>
              <a:latin typeface="Prompt" pitchFamily="34" charset="0"/>
              <a:ea typeface="Prompt" pitchFamily="34" charset="-122"/>
            </a:endParaRPr>
          </a:p>
          <a:p>
            <a:pPr lvl="1">
              <a:lnSpc>
                <a:spcPts val="1923"/>
              </a:lnSpc>
            </a:pPr>
            <a:r>
              <a:rPr lang="en-US" b="1" dirty="0" smtClean="0">
                <a:solidFill>
                  <a:schemeClr val="bg1"/>
                </a:solidFill>
                <a:latin typeface="Prompt" pitchFamily="34" charset="0"/>
                <a:ea typeface="Prompt" pitchFamily="34" charset="-122"/>
              </a:rPr>
              <a:t>Alimentation Eau :</a:t>
            </a:r>
            <a:r>
              <a:rPr lang="en-US" dirty="0" smtClean="0">
                <a:solidFill>
                  <a:schemeClr val="bg1"/>
                </a:solidFill>
                <a:latin typeface="Prompt" pitchFamily="34" charset="0"/>
                <a:ea typeface="Prompt" pitchFamily="34" charset="-122"/>
              </a:rPr>
              <a:t> </a:t>
            </a:r>
          </a:p>
          <a:p>
            <a:pPr marL="1200150" lvl="2" indent="-285750">
              <a:lnSpc>
                <a:spcPts val="1923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Prompt" pitchFamily="34" charset="0"/>
                <a:ea typeface="Prompt" pitchFamily="34" charset="-122"/>
              </a:rPr>
              <a:t>	</a:t>
            </a:r>
            <a:r>
              <a:rPr lang="en-US" dirty="0" smtClean="0">
                <a:solidFill>
                  <a:schemeClr val="bg1"/>
                </a:solidFill>
                <a:latin typeface="Prompt" pitchFamily="34" charset="0"/>
                <a:ea typeface="Prompt" pitchFamily="34" charset="-122"/>
              </a:rPr>
              <a:t>2 adductions 160 m3/h</a:t>
            </a:r>
          </a:p>
          <a:p>
            <a:pPr marL="1200150" lvl="2" indent="-285750">
              <a:lnSpc>
                <a:spcPts val="1923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Prompt" pitchFamily="34" charset="0"/>
                <a:ea typeface="Prompt" pitchFamily="34" charset="-122"/>
              </a:rPr>
              <a:t>	</a:t>
            </a:r>
            <a:r>
              <a:rPr lang="en-US" dirty="0" smtClean="0">
                <a:solidFill>
                  <a:schemeClr val="bg1"/>
                </a:solidFill>
                <a:latin typeface="Prompt" pitchFamily="34" charset="0"/>
                <a:ea typeface="Prompt" pitchFamily="34" charset="-122"/>
              </a:rPr>
              <a:t>Distribution vers chaque plateforme IT</a:t>
            </a:r>
          </a:p>
          <a:p>
            <a:pPr>
              <a:lnSpc>
                <a:spcPts val="1923"/>
              </a:lnSpc>
            </a:pPr>
            <a:endParaRPr lang="en-US" dirty="0">
              <a:solidFill>
                <a:schemeClr val="bg1"/>
              </a:solidFill>
              <a:latin typeface="Prompt" pitchFamily="34" charset="0"/>
              <a:ea typeface="Prompt" pitchFamily="34" charset="-122"/>
            </a:endParaRPr>
          </a:p>
          <a:p>
            <a:pPr>
              <a:lnSpc>
                <a:spcPts val="1923"/>
              </a:lnSpc>
            </a:pPr>
            <a:r>
              <a:rPr lang="en-US" sz="2800" dirty="0" smtClean="0">
                <a:solidFill>
                  <a:srgbClr val="C6BFEE"/>
                </a:solidFill>
                <a:latin typeface="Prompt" pitchFamily="34" charset="0"/>
                <a:ea typeface="Prompt" pitchFamily="34" charset="-122"/>
              </a:rPr>
              <a:t> </a:t>
            </a:r>
            <a:endParaRPr lang="en-US" sz="2800" dirty="0">
              <a:solidFill>
                <a:srgbClr val="C6BFEE"/>
              </a:solidFill>
              <a:latin typeface="Prompt" pitchFamily="34" charset="0"/>
              <a:ea typeface="Prompt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037977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570"/>
            <a:ext cx="14630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080035" y="440582"/>
            <a:ext cx="11005327" cy="97702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5468"/>
              </a:lnSpc>
            </a:pPr>
            <a:r>
              <a:rPr lang="en-US" sz="3200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</a:rPr>
              <a:t>6</a:t>
            </a:r>
            <a:r>
              <a:rPr lang="en-US" sz="3200" dirty="0" smtClean="0">
                <a:solidFill>
                  <a:srgbClr val="C6BFEE"/>
                </a:solidFill>
                <a:latin typeface="Prompt" pitchFamily="34" charset="0"/>
                <a:ea typeface="Prompt" pitchFamily="34" charset="-122"/>
              </a:rPr>
              <a:t>. Notre expertise technique </a:t>
            </a:r>
            <a:r>
              <a:rPr lang="en-US" sz="3200" i="1" dirty="0" smtClean="0">
                <a:solidFill>
                  <a:srgbClr val="C6BFEE"/>
                </a:solidFill>
                <a:latin typeface="Prompt" pitchFamily="34" charset="0"/>
                <a:ea typeface="Prompt" pitchFamily="34" charset="-122"/>
              </a:rPr>
              <a:t>(slide 3/3)</a:t>
            </a:r>
            <a:endParaRPr lang="en-US" sz="3200" i="1" dirty="0">
              <a:solidFill>
                <a:srgbClr val="C6BFEE"/>
              </a:solidFill>
              <a:latin typeface="Prompt" pitchFamily="34" charset="0"/>
              <a:ea typeface="Prompt" pitchFamily="34" charset="-122"/>
            </a:endParaRPr>
          </a:p>
          <a:p>
            <a:pPr marL="0" indent="0">
              <a:lnSpc>
                <a:spcPts val="3847"/>
              </a:lnSpc>
              <a:buNone/>
            </a:pPr>
            <a:endParaRPr lang="en-US" sz="3600" dirty="0" smtClean="0">
              <a:solidFill>
                <a:srgbClr val="C6BFEE"/>
              </a:solidFill>
              <a:latin typeface="Prompt" pitchFamily="34" charset="0"/>
              <a:ea typeface="Prompt" pitchFamily="34" charset="-122"/>
              <a:cs typeface="Prompt" pitchFamily="34" charset="-120"/>
            </a:endParaRPr>
          </a:p>
          <a:p>
            <a:pPr marL="0" indent="0">
              <a:lnSpc>
                <a:spcPts val="3847"/>
              </a:lnSpc>
              <a:buNone/>
            </a:pPr>
            <a:r>
              <a:rPr lang="en-US" sz="3200" dirty="0" smtClean="0">
                <a:solidFill>
                  <a:schemeClr val="bg1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		</a:t>
            </a:r>
            <a:endParaRPr lang="en-US" sz="3200" dirty="0">
              <a:solidFill>
                <a:srgbClr val="C6BFEE"/>
              </a:solidFill>
              <a:latin typeface="Prompt" pitchFamily="34" charset="0"/>
              <a:ea typeface="Prompt" pitchFamily="34" charset="-122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4601" y="7561352"/>
            <a:ext cx="1764501" cy="573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 7"/>
          <p:cNvSpPr/>
          <p:nvPr/>
        </p:nvSpPr>
        <p:spPr>
          <a:xfrm>
            <a:off x="6429373" y="2493658"/>
            <a:ext cx="8201026" cy="93546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just">
              <a:lnSpc>
                <a:spcPts val="1970"/>
              </a:lnSpc>
              <a:buNone/>
            </a:pPr>
            <a:endParaRPr lang="en-US" dirty="0" smtClean="0">
              <a:solidFill>
                <a:srgbClr val="DAD8E9"/>
              </a:solidFill>
              <a:latin typeface="Mukta" pitchFamily="34" charset="0"/>
              <a:ea typeface="Mukta" pitchFamily="34" charset="-122"/>
              <a:cs typeface="Mukta" pitchFamily="34" charset="-120"/>
            </a:endParaRPr>
          </a:p>
        </p:txBody>
      </p:sp>
      <p:sp>
        <p:nvSpPr>
          <p:cNvPr id="33" name="Text 16"/>
          <p:cNvSpPr/>
          <p:nvPr/>
        </p:nvSpPr>
        <p:spPr>
          <a:xfrm>
            <a:off x="984784" y="1341006"/>
            <a:ext cx="12950291" cy="588362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1923"/>
              </a:lnSpc>
            </a:pPr>
            <a:r>
              <a:rPr lang="en-US" sz="2400" b="1" dirty="0" smtClean="0">
                <a:solidFill>
                  <a:srgbClr val="C6BFEE"/>
                </a:solidFill>
                <a:latin typeface="Prompt" pitchFamily="34" charset="0"/>
                <a:ea typeface="Prompt" pitchFamily="34" charset="-122"/>
              </a:rPr>
              <a:t>ALIMENTATION ELECTRIQUE:</a:t>
            </a:r>
            <a:endParaRPr lang="en-US" b="1" dirty="0" smtClean="0">
              <a:solidFill>
                <a:schemeClr val="bg1"/>
              </a:solidFill>
              <a:latin typeface="Prompt" pitchFamily="34" charset="0"/>
              <a:ea typeface="Prompt" pitchFamily="34" charset="-122"/>
            </a:endParaRPr>
          </a:p>
          <a:p>
            <a:pPr>
              <a:lnSpc>
                <a:spcPts val="1923"/>
              </a:lnSpc>
            </a:pPr>
            <a:endParaRPr lang="en-US" dirty="0">
              <a:solidFill>
                <a:schemeClr val="bg1"/>
              </a:solidFill>
              <a:latin typeface="Prompt" pitchFamily="34" charset="0"/>
              <a:ea typeface="Prompt" pitchFamily="34" charset="-122"/>
            </a:endParaRPr>
          </a:p>
          <a:p>
            <a:pPr>
              <a:lnSpc>
                <a:spcPts val="1923"/>
              </a:lnSpc>
            </a:pPr>
            <a:r>
              <a:rPr lang="en-US" dirty="0" smtClean="0">
                <a:solidFill>
                  <a:schemeClr val="bg1"/>
                </a:solidFill>
                <a:latin typeface="Prompt" pitchFamily="34" charset="0"/>
                <a:ea typeface="Prompt" pitchFamily="34" charset="-122"/>
              </a:rPr>
              <a:t>	</a:t>
            </a:r>
            <a:r>
              <a:rPr lang="fr-FR" b="1" dirty="0">
                <a:solidFill>
                  <a:schemeClr val="bg1"/>
                </a:solidFill>
              </a:rPr>
              <a:t> </a:t>
            </a:r>
            <a:endParaRPr lang="fr-FR" dirty="0">
              <a:solidFill>
                <a:schemeClr val="bg1"/>
              </a:solidFill>
            </a:endParaRPr>
          </a:p>
          <a:p>
            <a:pPr lvl="1"/>
            <a:r>
              <a:rPr lang="fr-FR" sz="2000" b="1" dirty="0" smtClean="0">
                <a:solidFill>
                  <a:schemeClr val="bg1"/>
                </a:solidFill>
              </a:rPr>
              <a:t>Alimentation </a:t>
            </a:r>
            <a:r>
              <a:rPr lang="fr-FR" sz="2000" b="1" dirty="0">
                <a:solidFill>
                  <a:schemeClr val="bg1"/>
                </a:solidFill>
              </a:rPr>
              <a:t>électrique depuis réseau public : </a:t>
            </a:r>
            <a:r>
              <a:rPr lang="fr-FR" sz="2000" b="1" dirty="0" smtClean="0">
                <a:solidFill>
                  <a:srgbClr val="92D050"/>
                </a:solidFill>
              </a:rPr>
              <a:t>Achat d’</a:t>
            </a:r>
            <a:r>
              <a:rPr lang="fr-FR" sz="2000" b="1" dirty="0">
                <a:solidFill>
                  <a:srgbClr val="92D050"/>
                </a:solidFill>
              </a:rPr>
              <a:t>é</a:t>
            </a:r>
            <a:r>
              <a:rPr lang="fr-FR" sz="2000" b="1" dirty="0" smtClean="0">
                <a:solidFill>
                  <a:srgbClr val="92D050"/>
                </a:solidFill>
              </a:rPr>
              <a:t>lectricité verte d’origine hydraulique</a:t>
            </a:r>
            <a:endParaRPr lang="fr-FR" sz="2000" dirty="0">
              <a:solidFill>
                <a:srgbClr val="92D050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bg1"/>
                </a:solidFill>
              </a:rPr>
              <a:t>Poste </a:t>
            </a:r>
            <a:r>
              <a:rPr lang="fr-FR" sz="2000" dirty="0">
                <a:solidFill>
                  <a:schemeClr val="bg1"/>
                </a:solidFill>
              </a:rPr>
              <a:t>de distribution publique ENEDIS 10MW 20KV (N+S )</a:t>
            </a:r>
          </a:p>
          <a:p>
            <a:pPr lvl="1"/>
            <a:endParaRPr lang="fr-FR" sz="2000" b="1" dirty="0" smtClean="0">
              <a:solidFill>
                <a:schemeClr val="bg1"/>
              </a:solidFill>
            </a:endParaRPr>
          </a:p>
          <a:p>
            <a:pPr lvl="1"/>
            <a:r>
              <a:rPr lang="fr-FR" sz="2000" b="1" dirty="0" smtClean="0">
                <a:solidFill>
                  <a:schemeClr val="bg1"/>
                </a:solidFill>
              </a:rPr>
              <a:t>Alimentation </a:t>
            </a:r>
            <a:r>
              <a:rPr lang="fr-FR" sz="2000" b="1" dirty="0">
                <a:solidFill>
                  <a:schemeClr val="bg1"/>
                </a:solidFill>
              </a:rPr>
              <a:t>5 lots 1MW IT + Bâtiment logistique et services généraux :</a:t>
            </a:r>
            <a:endParaRPr lang="fr-FR" sz="2000" dirty="0">
              <a:solidFill>
                <a:schemeClr val="bg1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</a:rPr>
              <a:t>Alimentation 20KV depuis PDL </a:t>
            </a:r>
            <a:r>
              <a:rPr lang="fr-FR" sz="2000" dirty="0" err="1">
                <a:solidFill>
                  <a:schemeClr val="bg1"/>
                </a:solidFill>
              </a:rPr>
              <a:t>Enedis</a:t>
            </a:r>
            <a:endParaRPr lang="fr-FR" sz="2000" dirty="0">
              <a:solidFill>
                <a:schemeClr val="bg1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</a:rPr>
              <a:t>Poste HT/BT Bâtiment logistique et bureaux 250 KVA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</a:rPr>
              <a:t>Poste HT/BT climatisation 2x 2500KVA</a:t>
            </a:r>
          </a:p>
          <a:p>
            <a:pPr lvl="1"/>
            <a:endParaRPr lang="fr-FR" sz="2000" b="1" dirty="0" smtClean="0">
              <a:solidFill>
                <a:schemeClr val="bg1"/>
              </a:solidFill>
            </a:endParaRPr>
          </a:p>
          <a:p>
            <a:pPr lvl="1"/>
            <a:r>
              <a:rPr lang="fr-FR" sz="2000" b="1" dirty="0" smtClean="0">
                <a:solidFill>
                  <a:schemeClr val="bg1"/>
                </a:solidFill>
              </a:rPr>
              <a:t>Production </a:t>
            </a:r>
            <a:r>
              <a:rPr lang="fr-FR" sz="2000" b="1" dirty="0">
                <a:solidFill>
                  <a:schemeClr val="bg1"/>
                </a:solidFill>
              </a:rPr>
              <a:t>électrique de secours :</a:t>
            </a:r>
            <a:endParaRPr lang="fr-FR" sz="2000" dirty="0">
              <a:solidFill>
                <a:schemeClr val="bg1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</a:rPr>
              <a:t>3 Groupes électrogènes de secours 2 MW (N+1)20KV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</a:rPr>
              <a:t>Poste de distribution secours HTA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</a:rPr>
              <a:t>Stockage fuel 3x 40 m3 autonomie 50h</a:t>
            </a:r>
          </a:p>
          <a:p>
            <a:pPr lvl="1"/>
            <a:endParaRPr lang="fr-FR" sz="2000" b="1" dirty="0" smtClean="0">
              <a:solidFill>
                <a:schemeClr val="bg1"/>
              </a:solidFill>
            </a:endParaRPr>
          </a:p>
          <a:p>
            <a:pPr lvl="1"/>
            <a:r>
              <a:rPr lang="fr-FR" sz="2000" b="1" dirty="0" smtClean="0">
                <a:solidFill>
                  <a:schemeClr val="bg1"/>
                </a:solidFill>
              </a:rPr>
              <a:t>Distribution </a:t>
            </a:r>
            <a:r>
              <a:rPr lang="fr-FR" sz="2000" b="1" dirty="0">
                <a:solidFill>
                  <a:schemeClr val="bg1"/>
                </a:solidFill>
              </a:rPr>
              <a:t>Basse tension :</a:t>
            </a:r>
            <a:endParaRPr lang="fr-FR" sz="2000" dirty="0">
              <a:solidFill>
                <a:schemeClr val="bg1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</a:rPr>
              <a:t>Depuis TGBT bâtiment logistique services généraux + TGBT Climatisation (2)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</a:rPr>
              <a:t>Onduleur pour alimentation pompes et régulation groupes froid</a:t>
            </a:r>
          </a:p>
          <a:p>
            <a:pPr>
              <a:lnSpc>
                <a:spcPts val="1923"/>
              </a:lnSpc>
            </a:pPr>
            <a:endParaRPr lang="en-US" dirty="0" smtClean="0">
              <a:solidFill>
                <a:schemeClr val="bg1"/>
              </a:solidFill>
              <a:latin typeface="Prompt" pitchFamily="34" charset="0"/>
              <a:ea typeface="Prompt" pitchFamily="34" charset="-122"/>
            </a:endParaRPr>
          </a:p>
          <a:p>
            <a:pPr>
              <a:lnSpc>
                <a:spcPts val="1923"/>
              </a:lnSpc>
            </a:pPr>
            <a:endParaRPr lang="en-US" dirty="0">
              <a:solidFill>
                <a:schemeClr val="bg1"/>
              </a:solidFill>
              <a:latin typeface="Prompt" pitchFamily="34" charset="0"/>
              <a:ea typeface="Prompt" pitchFamily="34" charset="-122"/>
            </a:endParaRPr>
          </a:p>
          <a:p>
            <a:pPr>
              <a:lnSpc>
                <a:spcPts val="1923"/>
              </a:lnSpc>
            </a:pPr>
            <a:r>
              <a:rPr lang="en-US" dirty="0" smtClean="0">
                <a:solidFill>
                  <a:schemeClr val="bg1"/>
                </a:solidFill>
                <a:latin typeface="Prompt" pitchFamily="34" charset="0"/>
                <a:ea typeface="Prompt" pitchFamily="34" charset="-122"/>
              </a:rPr>
              <a:t> </a:t>
            </a:r>
            <a:endParaRPr lang="en-US" dirty="0">
              <a:solidFill>
                <a:schemeClr val="bg1"/>
              </a:solidFill>
              <a:latin typeface="Prompt" pitchFamily="34" charset="0"/>
              <a:ea typeface="Prompt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5989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8658" y="7484976"/>
            <a:ext cx="1999659" cy="6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1"/>
          <p:cNvSpPr/>
          <p:nvPr/>
        </p:nvSpPr>
        <p:spPr>
          <a:xfrm>
            <a:off x="1366908" y="886288"/>
            <a:ext cx="2660249" cy="74729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987"/>
              </a:lnSpc>
              <a:buNone/>
            </a:pPr>
            <a:r>
              <a:rPr lang="en-US" sz="3990" dirty="0" smtClean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Sommaire</a:t>
            </a:r>
            <a:endParaRPr lang="en-US" sz="3990" dirty="0"/>
          </a:p>
        </p:txBody>
      </p:sp>
      <p:sp>
        <p:nvSpPr>
          <p:cNvPr id="5" name="Rectangle 4"/>
          <p:cNvSpPr/>
          <p:nvPr/>
        </p:nvSpPr>
        <p:spPr>
          <a:xfrm>
            <a:off x="1366908" y="1952870"/>
            <a:ext cx="1239671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US" sz="2000" dirty="0" smtClean="0">
                <a:solidFill>
                  <a:srgbClr val="C6BFEE"/>
                </a:solidFill>
                <a:latin typeface="Prompt" pitchFamily="34" charset="0"/>
                <a:ea typeface="Prompt" pitchFamily="34" charset="-122"/>
              </a:rPr>
              <a:t>Nos engagements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US" sz="2000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</a:rPr>
              <a:t>L’accueil de vos équipes de chercheurs et </a:t>
            </a:r>
            <a:r>
              <a:rPr lang="en-US" sz="2000" dirty="0" smtClean="0">
                <a:solidFill>
                  <a:srgbClr val="C6BFEE"/>
                </a:solidFill>
                <a:latin typeface="Prompt" pitchFamily="34" charset="0"/>
                <a:ea typeface="Prompt" pitchFamily="34" charset="-122"/>
              </a:rPr>
              <a:t>VIP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US" sz="2000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</a:rPr>
              <a:t>Garantir un très haut niveau de sécurité, de sureté et de </a:t>
            </a:r>
            <a:r>
              <a:rPr lang="en-US" sz="2000" dirty="0" smtClean="0">
                <a:solidFill>
                  <a:srgbClr val="C6BFEE"/>
                </a:solidFill>
                <a:latin typeface="Prompt" pitchFamily="34" charset="0"/>
                <a:ea typeface="Prompt" pitchFamily="34" charset="-122"/>
              </a:rPr>
              <a:t>cybersécurité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US" sz="2000" dirty="0" smtClean="0">
                <a:solidFill>
                  <a:srgbClr val="C6BFEE"/>
                </a:solidFill>
                <a:latin typeface="Prompt" pitchFamily="34" charset="0"/>
                <a:ea typeface="Prompt" pitchFamily="34" charset="-122"/>
              </a:rPr>
              <a:t>Notre offre :</a:t>
            </a:r>
            <a:endParaRPr lang="en-US" sz="2000" dirty="0">
              <a:solidFill>
                <a:srgbClr val="C6BFEE"/>
              </a:solidFill>
              <a:latin typeface="Prompt" pitchFamily="34" charset="0"/>
              <a:ea typeface="Prompt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	A</a:t>
            </a:r>
            <a:r>
              <a:rPr lang="en-US" sz="2000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. Une puissance de calcul HPC mutualisée en colocation 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	B</a:t>
            </a:r>
            <a:r>
              <a:rPr lang="en-US" sz="2000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. L’hébergement de vos calculateurs haute </a:t>
            </a:r>
            <a:r>
              <a:rPr lang="en-US" sz="2000" dirty="0" smtClean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densité</a:t>
            </a:r>
            <a:endParaRPr lang="fr-FR" sz="2000" dirty="0" smtClean="0">
              <a:solidFill>
                <a:srgbClr val="C6BFEE"/>
              </a:solidFill>
              <a:latin typeface="Prompt" pitchFamily="34" charset="0"/>
              <a:ea typeface="Prompt" pitchFamily="34" charset="-122"/>
              <a:cs typeface="Prompt" pitchFamily="34" charset="-120"/>
            </a:endParaRPr>
          </a:p>
          <a:p>
            <a:pPr algn="just">
              <a:lnSpc>
                <a:spcPct val="150000"/>
              </a:lnSpc>
            </a:pPr>
            <a:r>
              <a:rPr lang="fr-FR" sz="2000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	</a:t>
            </a:r>
            <a:r>
              <a:rPr lang="fr-FR" sz="2000" dirty="0" smtClean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C</a:t>
            </a:r>
            <a:r>
              <a:rPr lang="fr-FR" sz="2000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. L’accompagnement </a:t>
            </a:r>
            <a:r>
              <a:rPr lang="fr-FR" sz="2000" dirty="0" smtClean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transversal par nos experts</a:t>
            </a:r>
            <a:endParaRPr lang="en-US" sz="2000" dirty="0" smtClean="0">
              <a:solidFill>
                <a:srgbClr val="C6BFEE"/>
              </a:solidFill>
              <a:latin typeface="Prompt" pitchFamily="34" charset="0"/>
              <a:ea typeface="Prompt" pitchFamily="34" charset="-122"/>
              <a:cs typeface="Prompt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6. Notre expertise technique : Sécurité, Alimentation Fibre, Refroidissement, Alimentation </a:t>
            </a:r>
            <a:r>
              <a:rPr lang="en-US" sz="2000" dirty="0" err="1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é</a:t>
            </a:r>
            <a:r>
              <a:rPr lang="en-US" sz="2000" dirty="0" err="1" smtClean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lectrique</a:t>
            </a:r>
            <a:r>
              <a:rPr lang="en-US" sz="2000" dirty="0" smtClean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  </a:t>
            </a:r>
            <a:endParaRPr lang="en-US" sz="2000" dirty="0" smtClean="0">
              <a:solidFill>
                <a:srgbClr val="C6BFEE"/>
              </a:solidFill>
              <a:latin typeface="Prompt" pitchFamily="34" charset="0"/>
              <a:ea typeface="Prompt" pitchFamily="34" charset="-122"/>
              <a:cs typeface="Prompt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7. Notre </a:t>
            </a:r>
            <a:r>
              <a:rPr lang="en-US" sz="2000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politique de tarification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8</a:t>
            </a:r>
            <a:r>
              <a:rPr lang="en-US" sz="2000" dirty="0" smtClean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. </a:t>
            </a:r>
            <a:r>
              <a:rPr lang="en-US" sz="2000" dirty="0" smtClean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Contacts</a:t>
            </a:r>
            <a:endParaRPr lang="en-US" sz="2000" dirty="0">
              <a:solidFill>
                <a:srgbClr val="C6BFEE"/>
              </a:solidFill>
              <a:latin typeface="Prompt" pitchFamily="34" charset="0"/>
              <a:ea typeface="Prompt" pitchFamily="34" charset="-122"/>
              <a:cs typeface="Prompt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185587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75000"/>
            </a:srgbClr>
          </a:solidFill>
          <a:ln w="13811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5" name="Text 1"/>
          <p:cNvSpPr/>
          <p:nvPr/>
        </p:nvSpPr>
        <p:spPr>
          <a:xfrm>
            <a:off x="991416" y="793576"/>
            <a:ext cx="8152583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3200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</a:rPr>
              <a:t>7</a:t>
            </a:r>
            <a:r>
              <a:rPr lang="en-US" sz="3200" dirty="0" smtClean="0">
                <a:solidFill>
                  <a:srgbClr val="C6BFEE"/>
                </a:solidFill>
                <a:latin typeface="Prompt" pitchFamily="34" charset="0"/>
                <a:ea typeface="Prompt" pitchFamily="34" charset="-122"/>
              </a:rPr>
              <a:t>. </a:t>
            </a:r>
            <a:r>
              <a:rPr lang="en-US" sz="3200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</a:rPr>
              <a:t>Notre politique de tarification </a:t>
            </a:r>
          </a:p>
        </p:txBody>
      </p:sp>
      <p:sp>
        <p:nvSpPr>
          <p:cNvPr id="6" name="Text 2"/>
          <p:cNvSpPr/>
          <p:nvPr/>
        </p:nvSpPr>
        <p:spPr>
          <a:xfrm>
            <a:off x="1188600" y="1822586"/>
            <a:ext cx="8509418" cy="124853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T</a:t>
            </a:r>
            <a:r>
              <a:rPr lang="en-US" sz="1750" dirty="0" smtClean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arification </a:t>
            </a:r>
            <a:r>
              <a:rPr lang="en-US" sz="1750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flexible </a:t>
            </a:r>
            <a:r>
              <a:rPr lang="en-US" sz="1750" dirty="0" smtClean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basée </a:t>
            </a:r>
            <a:r>
              <a:rPr lang="en-US" sz="1750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sur l'utilisation </a:t>
            </a:r>
            <a:r>
              <a:rPr lang="en-US" sz="1750" dirty="0" smtClean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réelle</a:t>
            </a:r>
          </a:p>
          <a:p>
            <a:pPr marL="342900" indent="-342900">
              <a:lnSpc>
                <a:spcPts val="2799"/>
              </a:lnSpc>
              <a:buSzPct val="100000"/>
              <a:buFontTx/>
              <a:buChar char="•"/>
            </a:pPr>
            <a:r>
              <a:rPr lang="en-US" sz="1750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Prix compétitifs avec des options d'abonnement mensuel / annuel ou à la </a:t>
            </a:r>
            <a:r>
              <a:rPr lang="en-US" sz="1750" dirty="0" smtClean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carte</a:t>
            </a:r>
          </a:p>
          <a:p>
            <a:pPr marL="342900" indent="-342900">
              <a:lnSpc>
                <a:spcPts val="2799"/>
              </a:lnSpc>
              <a:buSzPct val="100000"/>
              <a:buFontTx/>
              <a:buChar char="•"/>
            </a:pPr>
            <a:r>
              <a:rPr lang="en-US" sz="1750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Aucun coût caché, vous payez seulement ce que vous utilisez</a:t>
            </a:r>
            <a:endParaRPr lang="en-US" sz="1750" dirty="0"/>
          </a:p>
          <a:p>
            <a:pPr marL="342900" indent="-342900">
              <a:lnSpc>
                <a:spcPts val="2799"/>
              </a:lnSpc>
              <a:buSzPct val="100000"/>
              <a:buFontTx/>
              <a:buChar char="•"/>
            </a:pPr>
            <a:endParaRPr lang="en-US" sz="1750" dirty="0"/>
          </a:p>
          <a:p>
            <a:pPr marL="342900" indent="-342900" algn="l">
              <a:lnSpc>
                <a:spcPts val="2799"/>
              </a:lnSpc>
              <a:buSzPct val="100000"/>
              <a:buChar char="•"/>
            </a:pPr>
            <a:endParaRPr lang="en-US" sz="1750" dirty="0"/>
          </a:p>
        </p:txBody>
      </p:sp>
      <p:sp>
        <p:nvSpPr>
          <p:cNvPr id="7" name="Text 3"/>
          <p:cNvSpPr/>
          <p:nvPr/>
        </p:nvSpPr>
        <p:spPr>
          <a:xfrm>
            <a:off x="1188600" y="2002629"/>
            <a:ext cx="7740795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endParaRPr lang="en-US" sz="1750" dirty="0"/>
          </a:p>
        </p:txBody>
      </p:sp>
      <p:sp>
        <p:nvSpPr>
          <p:cNvPr id="8" name="Text 4"/>
          <p:cNvSpPr/>
          <p:nvPr/>
        </p:nvSpPr>
        <p:spPr>
          <a:xfrm>
            <a:off x="1188601" y="2446852"/>
            <a:ext cx="7122200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endParaRPr lang="en-US" sz="175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4601" y="7561352"/>
            <a:ext cx="1764501" cy="573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2"/>
          <p:cNvSpPr/>
          <p:nvPr/>
        </p:nvSpPr>
        <p:spPr>
          <a:xfrm>
            <a:off x="1188601" y="3691850"/>
            <a:ext cx="3486337" cy="124944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dirty="0" smtClean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Services </a:t>
            </a:r>
            <a:r>
              <a:rPr lang="en-US" sz="2624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de Base</a:t>
            </a:r>
            <a:endParaRPr lang="en-US" sz="2624" dirty="0"/>
          </a:p>
        </p:txBody>
      </p:sp>
      <p:sp>
        <p:nvSpPr>
          <p:cNvPr id="12" name="Text 6"/>
          <p:cNvSpPr/>
          <p:nvPr/>
        </p:nvSpPr>
        <p:spPr>
          <a:xfrm>
            <a:off x="4990002" y="3685920"/>
            <a:ext cx="4377282" cy="109989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dirty="0" smtClean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Services </a:t>
            </a:r>
            <a:r>
              <a:rPr lang="en-US" sz="2624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c</a:t>
            </a:r>
            <a:r>
              <a:rPr lang="en-US" sz="2624" dirty="0" smtClean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omplémentaires</a:t>
            </a:r>
            <a:endParaRPr lang="en-US" sz="2624" dirty="0"/>
          </a:p>
        </p:txBody>
      </p:sp>
      <p:sp>
        <p:nvSpPr>
          <p:cNvPr id="13" name="Text 10"/>
          <p:cNvSpPr/>
          <p:nvPr/>
        </p:nvSpPr>
        <p:spPr>
          <a:xfrm>
            <a:off x="9698018" y="3694203"/>
            <a:ext cx="3849366" cy="124944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dirty="0" smtClean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Services </a:t>
            </a:r>
            <a:r>
              <a:rPr lang="en-US" sz="2624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sur Mesure</a:t>
            </a:r>
            <a:endParaRPr lang="en-US" sz="2624" dirty="0"/>
          </a:p>
        </p:txBody>
      </p:sp>
      <p:sp>
        <p:nvSpPr>
          <p:cNvPr id="14" name="Text 7"/>
          <p:cNvSpPr/>
          <p:nvPr/>
        </p:nvSpPr>
        <p:spPr>
          <a:xfrm>
            <a:off x="1096295" y="4529098"/>
            <a:ext cx="3637629" cy="303225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85750" indent="-285750" algn="l">
              <a:lnSpc>
                <a:spcPts val="2553"/>
              </a:lnSpc>
              <a:buFont typeface="Arial" panose="020B0604020202020204" pitchFamily="34" charset="0"/>
              <a:buChar char="•"/>
            </a:pPr>
            <a:r>
              <a:rPr lang="en-US" sz="1596" dirty="0" smtClean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Hébergement de container</a:t>
            </a:r>
          </a:p>
          <a:p>
            <a:pPr marL="285750" indent="-285750" algn="l">
              <a:lnSpc>
                <a:spcPts val="2553"/>
              </a:lnSpc>
              <a:buFont typeface="Arial" panose="020B0604020202020204" pitchFamily="34" charset="0"/>
              <a:buChar char="•"/>
            </a:pPr>
            <a:r>
              <a:rPr lang="en-US" sz="1596" dirty="0" smtClean="0">
                <a:solidFill>
                  <a:srgbClr val="DAD8E9"/>
                </a:solidFill>
                <a:latin typeface="Mukta" pitchFamily="34" charset="0"/>
                <a:ea typeface="Mukta" pitchFamily="34" charset="-122"/>
              </a:rPr>
              <a:t>Gestion de la sécurité</a:t>
            </a:r>
          </a:p>
          <a:p>
            <a:pPr marL="285750" indent="-285750" algn="l">
              <a:lnSpc>
                <a:spcPts val="2553"/>
              </a:lnSpc>
              <a:buFont typeface="Arial" panose="020B0604020202020204" pitchFamily="34" charset="0"/>
              <a:buChar char="•"/>
            </a:pPr>
            <a:r>
              <a:rPr lang="en-US" sz="1596" dirty="0" smtClean="0">
                <a:solidFill>
                  <a:srgbClr val="DAD8E9"/>
                </a:solidFill>
                <a:latin typeface="Mukta" pitchFamily="34" charset="0"/>
                <a:ea typeface="Mukta" pitchFamily="34" charset="-122"/>
              </a:rPr>
              <a:t>Maintenance</a:t>
            </a:r>
          </a:p>
          <a:p>
            <a:pPr marL="285750" indent="-285750" algn="l">
              <a:lnSpc>
                <a:spcPts val="2553"/>
              </a:lnSpc>
              <a:buFont typeface="Arial" panose="020B0604020202020204" pitchFamily="34" charset="0"/>
              <a:buChar char="•"/>
            </a:pPr>
            <a:r>
              <a:rPr lang="en-US" sz="1596" dirty="0" smtClean="0">
                <a:solidFill>
                  <a:srgbClr val="DAD8E9"/>
                </a:solidFill>
                <a:latin typeface="Mukta" pitchFamily="34" charset="0"/>
                <a:ea typeface="Mukta" pitchFamily="34" charset="-122"/>
              </a:rPr>
              <a:t>Refacturation de la consommation électrique au réel.</a:t>
            </a:r>
          </a:p>
          <a:p>
            <a:pPr marL="285750" indent="-285750" algn="l">
              <a:lnSpc>
                <a:spcPts val="2553"/>
              </a:lnSpc>
              <a:buFont typeface="Arial" panose="020B0604020202020204" pitchFamily="34" charset="0"/>
              <a:buChar char="•"/>
            </a:pPr>
            <a:r>
              <a:rPr lang="en-US" sz="1596" dirty="0" smtClean="0">
                <a:solidFill>
                  <a:srgbClr val="DAD8E9"/>
                </a:solidFill>
                <a:latin typeface="Mukta" pitchFamily="34" charset="0"/>
                <a:ea typeface="Mukta" pitchFamily="34" charset="-122"/>
              </a:rPr>
              <a:t>Gestion de l’abonnement fibre</a:t>
            </a:r>
          </a:p>
          <a:p>
            <a:pPr marL="285750" indent="-285750" algn="l">
              <a:lnSpc>
                <a:spcPts val="2553"/>
              </a:lnSpc>
              <a:buFont typeface="Arial" panose="020B0604020202020204" pitchFamily="34" charset="0"/>
              <a:buChar char="•"/>
            </a:pPr>
            <a:r>
              <a:rPr lang="en-US" sz="1596" dirty="0" smtClean="0">
                <a:solidFill>
                  <a:srgbClr val="DAD8E9"/>
                </a:solidFill>
                <a:latin typeface="Mukta" pitchFamily="34" charset="0"/>
                <a:ea typeface="Mukta" pitchFamily="34" charset="-122"/>
              </a:rPr>
              <a:t>Gestion de l’infrastucture</a:t>
            </a:r>
          </a:p>
          <a:p>
            <a:pPr marL="285750" indent="-285750" algn="l">
              <a:lnSpc>
                <a:spcPts val="2553"/>
              </a:lnSpc>
              <a:buFont typeface="Arial" panose="020B0604020202020204" pitchFamily="34" charset="0"/>
              <a:buChar char="•"/>
            </a:pPr>
            <a:r>
              <a:rPr lang="en-US" sz="1596" dirty="0" smtClean="0">
                <a:solidFill>
                  <a:srgbClr val="DAD8E9"/>
                </a:solidFill>
                <a:latin typeface="Mukta" pitchFamily="34" charset="0"/>
                <a:ea typeface="Mukta" pitchFamily="34" charset="-122"/>
              </a:rPr>
              <a:t>../..</a:t>
            </a:r>
            <a:endParaRPr lang="en-US" sz="1596" dirty="0"/>
          </a:p>
        </p:txBody>
      </p:sp>
      <p:sp>
        <p:nvSpPr>
          <p:cNvPr id="15" name="Text 7"/>
          <p:cNvSpPr/>
          <p:nvPr/>
        </p:nvSpPr>
        <p:spPr>
          <a:xfrm>
            <a:off x="4899972" y="4521234"/>
            <a:ext cx="4705741" cy="286230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85750" indent="-285750" algn="l">
              <a:lnSpc>
                <a:spcPts val="2553"/>
              </a:lnSpc>
              <a:buFont typeface="Arial" panose="020B0604020202020204" pitchFamily="34" charset="0"/>
              <a:buChar char="•"/>
            </a:pPr>
            <a:r>
              <a:rPr lang="en-US" sz="1596" dirty="0" smtClean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Réception et préparation des équipements</a:t>
            </a:r>
          </a:p>
          <a:p>
            <a:pPr marL="285750" indent="-285750" algn="l">
              <a:lnSpc>
                <a:spcPts val="2553"/>
              </a:lnSpc>
              <a:buFont typeface="Arial" panose="020B0604020202020204" pitchFamily="34" charset="0"/>
              <a:buChar char="•"/>
            </a:pPr>
            <a:r>
              <a:rPr lang="en-US" sz="1596" dirty="0" smtClean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Mise en place des équipements</a:t>
            </a:r>
          </a:p>
          <a:p>
            <a:pPr marL="285750" indent="-285750" algn="l">
              <a:lnSpc>
                <a:spcPts val="2553"/>
              </a:lnSpc>
              <a:buFont typeface="Arial" panose="020B0604020202020204" pitchFamily="34" charset="0"/>
              <a:buChar char="•"/>
            </a:pPr>
            <a:r>
              <a:rPr lang="en-US" sz="1596" dirty="0" smtClean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Tests et mise en route des modules de calcul</a:t>
            </a:r>
          </a:p>
          <a:p>
            <a:pPr marL="285750" indent="-285750" algn="l">
              <a:lnSpc>
                <a:spcPts val="2553"/>
              </a:lnSpc>
              <a:buFont typeface="Arial" panose="020B0604020202020204" pitchFamily="34" charset="0"/>
              <a:buChar char="•"/>
            </a:pPr>
            <a:r>
              <a:rPr lang="en-US" sz="1596" dirty="0" smtClean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Optimisation des performances</a:t>
            </a:r>
          </a:p>
          <a:p>
            <a:pPr marL="285750" indent="-285750" algn="l">
              <a:lnSpc>
                <a:spcPts val="2553"/>
              </a:lnSpc>
              <a:buFont typeface="Arial" panose="020B0604020202020204" pitchFamily="34" charset="0"/>
              <a:buChar char="•"/>
            </a:pPr>
            <a:r>
              <a:rPr lang="en-US" sz="1596" dirty="0" smtClean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Optimisation des systèmes</a:t>
            </a:r>
          </a:p>
          <a:p>
            <a:pPr marL="285750" indent="-285750" algn="l">
              <a:lnSpc>
                <a:spcPts val="2553"/>
              </a:lnSpc>
              <a:buFont typeface="Arial" panose="020B0604020202020204" pitchFamily="34" charset="0"/>
              <a:buChar char="•"/>
            </a:pPr>
            <a:r>
              <a:rPr lang="en-US" sz="1596" dirty="0" smtClean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Stockage et gestion des données : sauvegarde, archivage et gestion des transferts de données  </a:t>
            </a:r>
          </a:p>
          <a:p>
            <a:pPr marL="285750" indent="-285750" algn="l">
              <a:lnSpc>
                <a:spcPts val="2553"/>
              </a:lnSpc>
              <a:buFont typeface="Arial" panose="020B0604020202020204" pitchFamily="34" charset="0"/>
              <a:buChar char="•"/>
            </a:pPr>
            <a:r>
              <a:rPr lang="en-US" sz="1596" dirty="0" smtClean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../..</a:t>
            </a:r>
            <a:endParaRPr lang="en-US" sz="1596" dirty="0"/>
          </a:p>
        </p:txBody>
      </p:sp>
      <p:sp>
        <p:nvSpPr>
          <p:cNvPr id="17" name="Text 7"/>
          <p:cNvSpPr/>
          <p:nvPr/>
        </p:nvSpPr>
        <p:spPr>
          <a:xfrm>
            <a:off x="9698018" y="4511721"/>
            <a:ext cx="4495369" cy="305198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85750" indent="-285750" algn="l">
              <a:lnSpc>
                <a:spcPts val="2553"/>
              </a:lnSpc>
              <a:buFont typeface="Arial" panose="020B0604020202020204" pitchFamily="34" charset="0"/>
              <a:buChar char="•"/>
            </a:pPr>
            <a:r>
              <a:rPr lang="en-US" sz="1596" dirty="0" smtClean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Formations spécialisées</a:t>
            </a:r>
          </a:p>
          <a:p>
            <a:pPr marL="285750" indent="-285750" algn="l">
              <a:lnSpc>
                <a:spcPts val="2553"/>
              </a:lnSpc>
              <a:buFont typeface="Arial" panose="020B0604020202020204" pitchFamily="34" charset="0"/>
              <a:buChar char="•"/>
            </a:pPr>
            <a:r>
              <a:rPr lang="en-US" sz="1596" dirty="0" smtClean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Accompagnement par experts spécialisés</a:t>
            </a:r>
          </a:p>
          <a:p>
            <a:pPr marL="285750" indent="-285750" algn="l">
              <a:lnSpc>
                <a:spcPts val="2553"/>
              </a:lnSpc>
              <a:buFont typeface="Arial" panose="020B0604020202020204" pitchFamily="34" charset="0"/>
              <a:buChar char="•"/>
            </a:pPr>
            <a:r>
              <a:rPr lang="en-US" sz="1596" dirty="0" smtClean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Conseils en optimisation des systèmes</a:t>
            </a:r>
          </a:p>
          <a:p>
            <a:pPr marL="285750" indent="-285750">
              <a:lnSpc>
                <a:spcPts val="2553"/>
              </a:lnSpc>
              <a:buFont typeface="Arial" panose="020B0604020202020204" pitchFamily="34" charset="0"/>
              <a:buChar char="•"/>
            </a:pPr>
            <a:r>
              <a:rPr lang="en-US" sz="1596" dirty="0" smtClean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Analyse de données</a:t>
            </a:r>
          </a:p>
          <a:p>
            <a:pPr marL="285750" indent="-285750">
              <a:lnSpc>
                <a:spcPts val="2553"/>
              </a:lnSpc>
              <a:buFont typeface="Arial" panose="020B0604020202020204" pitchFamily="34" charset="0"/>
              <a:buChar char="•"/>
            </a:pPr>
            <a:r>
              <a:rPr lang="en-US" sz="1596" dirty="0" smtClean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Modélisation </a:t>
            </a:r>
            <a:r>
              <a:rPr lang="en-US" sz="1596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et simulation</a:t>
            </a:r>
          </a:p>
          <a:p>
            <a:pPr marL="285750" indent="-285750">
              <a:lnSpc>
                <a:spcPts val="2553"/>
              </a:lnSpc>
              <a:buFont typeface="Arial" panose="020B0604020202020204" pitchFamily="34" charset="0"/>
              <a:buChar char="•"/>
            </a:pPr>
            <a:r>
              <a:rPr lang="en-US" sz="1596" dirty="0" smtClean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Missions </a:t>
            </a:r>
            <a:r>
              <a:rPr lang="en-US" sz="1596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de </a:t>
            </a:r>
            <a:r>
              <a:rPr lang="en-US" sz="1596" dirty="0" smtClean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calculs intensifs</a:t>
            </a:r>
            <a:endParaRPr lang="en-US" sz="1596" dirty="0">
              <a:solidFill>
                <a:srgbClr val="DAD8E9"/>
              </a:solidFill>
              <a:latin typeface="Mukta" pitchFamily="34" charset="0"/>
              <a:ea typeface="Mukta" pitchFamily="34" charset="-122"/>
              <a:cs typeface="Mukta" pitchFamily="34" charset="-120"/>
            </a:endParaRPr>
          </a:p>
          <a:p>
            <a:pPr marL="285750" indent="-285750" algn="l">
              <a:lnSpc>
                <a:spcPts val="2553"/>
              </a:lnSpc>
              <a:buFont typeface="Arial" panose="020B0604020202020204" pitchFamily="34" charset="0"/>
              <a:buChar char="•"/>
            </a:pPr>
            <a:r>
              <a:rPr lang="en-US" sz="1596" dirty="0" smtClean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Optimisation des codes</a:t>
            </a:r>
          </a:p>
          <a:p>
            <a:pPr marL="285750" indent="-285750" algn="l">
              <a:lnSpc>
                <a:spcPts val="2553"/>
              </a:lnSpc>
              <a:buFont typeface="Arial" panose="020B0604020202020204" pitchFamily="34" charset="0"/>
              <a:buChar char="•"/>
            </a:pPr>
            <a:r>
              <a:rPr lang="en-US" sz="1596" dirty="0" smtClean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Programmation parrallèle</a:t>
            </a:r>
          </a:p>
          <a:p>
            <a:pPr marL="285750" indent="-285750" algn="l">
              <a:lnSpc>
                <a:spcPts val="2553"/>
              </a:lnSpc>
              <a:buFont typeface="Arial" panose="020B0604020202020204" pitchFamily="34" charset="0"/>
              <a:buChar char="•"/>
            </a:pPr>
            <a:r>
              <a:rPr lang="en-US" sz="1596" dirty="0" smtClean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../..</a:t>
            </a:r>
            <a:endParaRPr lang="en-US" sz="1596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75000"/>
            </a:srgbClr>
          </a:solidFill>
          <a:ln w="13811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624376" y="1145143"/>
            <a:ext cx="444388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3200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</a:rPr>
              <a:t>8</a:t>
            </a:r>
            <a:r>
              <a:rPr lang="en-US" sz="3200" dirty="0" smtClean="0">
                <a:solidFill>
                  <a:srgbClr val="C6BFEE"/>
                </a:solidFill>
                <a:latin typeface="Prompt" pitchFamily="34" charset="0"/>
                <a:ea typeface="Prompt" pitchFamily="34" charset="-122"/>
              </a:rPr>
              <a:t>. </a:t>
            </a:r>
            <a:r>
              <a:rPr lang="en-US" sz="3200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</a:rPr>
              <a:t>Contacts</a:t>
            </a:r>
          </a:p>
        </p:txBody>
      </p:sp>
      <p:sp>
        <p:nvSpPr>
          <p:cNvPr id="6" name="Text 2"/>
          <p:cNvSpPr/>
          <p:nvPr/>
        </p:nvSpPr>
        <p:spPr>
          <a:xfrm>
            <a:off x="7068265" y="4356854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Support Client</a:t>
            </a:r>
            <a:endParaRPr lang="en-US" sz="2187" dirty="0"/>
          </a:p>
        </p:txBody>
      </p:sp>
      <p:sp>
        <p:nvSpPr>
          <p:cNvPr id="7" name="Text 3"/>
          <p:cNvSpPr/>
          <p:nvPr/>
        </p:nvSpPr>
        <p:spPr>
          <a:xfrm>
            <a:off x="2624376" y="5116711"/>
            <a:ext cx="2905006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endParaRPr lang="en-US" sz="1750" dirty="0"/>
          </a:p>
        </p:txBody>
      </p:sp>
      <p:sp>
        <p:nvSpPr>
          <p:cNvPr id="9" name="Text 4"/>
          <p:cNvSpPr/>
          <p:nvPr/>
        </p:nvSpPr>
        <p:spPr>
          <a:xfrm>
            <a:off x="3834052" y="4356854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Siège Social</a:t>
            </a:r>
            <a:endParaRPr lang="en-US" sz="2187" dirty="0"/>
          </a:p>
        </p:txBody>
      </p:sp>
      <p:sp>
        <p:nvSpPr>
          <p:cNvPr id="10" name="Text 5"/>
          <p:cNvSpPr/>
          <p:nvPr/>
        </p:nvSpPr>
        <p:spPr>
          <a:xfrm>
            <a:off x="3529251" y="4926211"/>
            <a:ext cx="3141403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 smtClean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Michel Carmona, </a:t>
            </a:r>
            <a:r>
              <a:rPr lang="en-US" sz="1750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P</a:t>
            </a:r>
            <a:r>
              <a:rPr lang="en-US" sz="1750" dirty="0" smtClean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résident</a:t>
            </a:r>
          </a:p>
          <a:p>
            <a:pPr marL="0" indent="0" algn="l">
              <a:lnSpc>
                <a:spcPts val="2799"/>
              </a:lnSpc>
              <a:buNone/>
            </a:pPr>
            <a:r>
              <a:rPr lang="en-US" sz="1750" dirty="0" smtClean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Mob : 06 07 04 74 77</a:t>
            </a:r>
          </a:p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  <a:hlinkClick r:id="rId4"/>
              </a:rPr>
              <a:t>m</a:t>
            </a:r>
            <a:r>
              <a:rPr lang="en-US" sz="1750" dirty="0" smtClean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  <a:hlinkClick r:id="rId4"/>
              </a:rPr>
              <a:t>ichel.carmona@wanadoo.fr</a:t>
            </a:r>
            <a:endParaRPr lang="en-US" sz="1750" dirty="0" smtClean="0">
              <a:solidFill>
                <a:srgbClr val="DAD8E9"/>
              </a:solidFill>
              <a:latin typeface="Mukta" pitchFamily="34" charset="0"/>
              <a:ea typeface="Mukta" pitchFamily="34" charset="-122"/>
              <a:cs typeface="Mukta" pitchFamily="34" charset="-120"/>
            </a:endParaRPr>
          </a:p>
          <a:p>
            <a:pPr marL="0" indent="0" algn="l">
              <a:lnSpc>
                <a:spcPts val="2799"/>
              </a:lnSpc>
              <a:buNone/>
            </a:pPr>
            <a:r>
              <a:rPr lang="en-US" sz="1750" dirty="0" smtClean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76 rue de la Pompe</a:t>
            </a:r>
          </a:p>
          <a:p>
            <a:pPr marL="0" indent="0" algn="l">
              <a:lnSpc>
                <a:spcPts val="2799"/>
              </a:lnSpc>
              <a:buNone/>
            </a:pPr>
            <a:r>
              <a:rPr lang="en-US" sz="1750" dirty="0" smtClean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75116 Paris.</a:t>
            </a:r>
          </a:p>
          <a:p>
            <a:pPr marL="0" indent="0" algn="l">
              <a:lnSpc>
                <a:spcPts val="2799"/>
              </a:lnSpc>
              <a:buNone/>
            </a:pPr>
            <a:r>
              <a:rPr lang="en-US" sz="1750" dirty="0" smtClean="0">
                <a:solidFill>
                  <a:srgbClr val="DAD8E9"/>
                </a:solidFill>
                <a:latin typeface="Mukta" pitchFamily="34" charset="0"/>
                <a:ea typeface="Mukta" pitchFamily="34" charset="-122"/>
              </a:rPr>
              <a:t>RCS Paris : B 809245848</a:t>
            </a:r>
            <a:endParaRPr lang="en-US" sz="1750" dirty="0"/>
          </a:p>
        </p:txBody>
      </p:sp>
      <p:sp>
        <p:nvSpPr>
          <p:cNvPr id="17" name="Text 7"/>
          <p:cNvSpPr/>
          <p:nvPr/>
        </p:nvSpPr>
        <p:spPr>
          <a:xfrm>
            <a:off x="6946933" y="4941645"/>
            <a:ext cx="3113951" cy="213721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 smtClean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Stephane Vagnon, associé, directeur du développement</a:t>
            </a:r>
          </a:p>
          <a:p>
            <a:pPr marL="0" indent="0" algn="l">
              <a:lnSpc>
                <a:spcPts val="2799"/>
              </a:lnSpc>
              <a:buNone/>
            </a:pPr>
            <a:r>
              <a:rPr lang="en-US" sz="1750" dirty="0" smtClean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Mob : 06 30 93 42 05</a:t>
            </a:r>
          </a:p>
          <a:p>
            <a:pPr>
              <a:lnSpc>
                <a:spcPts val="2799"/>
              </a:lnSpc>
            </a:pPr>
            <a:r>
              <a:rPr lang="en-US" sz="1750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  <a:hlinkClick r:id="rId5"/>
              </a:rPr>
              <a:t>s</a:t>
            </a:r>
            <a:r>
              <a:rPr lang="en-US" sz="1750" dirty="0" smtClean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  <a:hlinkClick r:id="rId5"/>
              </a:rPr>
              <a:t>vagnon@yahoo.fr</a:t>
            </a:r>
            <a:endParaRPr lang="en-US" sz="1750" dirty="0" smtClean="0">
              <a:solidFill>
                <a:srgbClr val="DAD8E9"/>
              </a:solidFill>
              <a:latin typeface="Mukta" pitchFamily="34" charset="0"/>
              <a:ea typeface="Mukta" pitchFamily="34" charset="-122"/>
              <a:cs typeface="Mukta" pitchFamily="34" charset="-120"/>
            </a:endParaRPr>
          </a:p>
          <a:p>
            <a:pPr marL="0" indent="0" algn="l">
              <a:lnSpc>
                <a:spcPts val="2799"/>
              </a:lnSpc>
              <a:buNone/>
            </a:pPr>
            <a:endParaRPr lang="en-US" sz="1750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997" y="7341814"/>
            <a:ext cx="2197871" cy="713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utoShape 4" descr="EXTENDE - Service Calculs HPC CIV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" name="AutoShape 7" descr="Le Cloud : Un accélérateur d'opportunités pour le HPC / Cloud technology :  An accelerator of opportunities for HPC - Ane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58" y="2283857"/>
            <a:ext cx="2930492" cy="1795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AutoShape 10" descr="Domiciliation Paris 16 - La Pomp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576" y="2283857"/>
            <a:ext cx="2980507" cy="1795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467869" y="1226993"/>
            <a:ext cx="10674512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5468"/>
              </a:lnSpc>
            </a:pPr>
            <a:r>
              <a:rPr lang="en-US" sz="3600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</a:rPr>
              <a:t>1</a:t>
            </a:r>
            <a:r>
              <a:rPr lang="en-US" sz="3600" dirty="0" smtClean="0">
                <a:solidFill>
                  <a:srgbClr val="C6BFEE"/>
                </a:solidFill>
                <a:latin typeface="Prompt" pitchFamily="34" charset="0"/>
                <a:ea typeface="Prompt" pitchFamily="34" charset="-122"/>
              </a:rPr>
              <a:t>. </a:t>
            </a:r>
            <a:r>
              <a:rPr lang="en-US" sz="3600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</a:rPr>
              <a:t>Nos </a:t>
            </a:r>
            <a:r>
              <a:rPr lang="en-US" sz="3600" dirty="0" smtClean="0">
                <a:solidFill>
                  <a:srgbClr val="C6BFEE"/>
                </a:solidFill>
                <a:latin typeface="Prompt" pitchFamily="34" charset="0"/>
                <a:ea typeface="Prompt" pitchFamily="34" charset="-122"/>
              </a:rPr>
              <a:t>engagements </a:t>
            </a:r>
            <a:endParaRPr lang="en-US" sz="3600" dirty="0">
              <a:solidFill>
                <a:srgbClr val="C6BFEE"/>
              </a:solidFill>
              <a:latin typeface="Prompt" pitchFamily="34" charset="0"/>
              <a:ea typeface="Prompt" pitchFamily="34" charset="-122"/>
            </a:endParaRPr>
          </a:p>
        </p:txBody>
      </p:sp>
      <p:sp>
        <p:nvSpPr>
          <p:cNvPr id="7" name="Text 4"/>
          <p:cNvSpPr/>
          <p:nvPr/>
        </p:nvSpPr>
        <p:spPr>
          <a:xfrm>
            <a:off x="69533" y="3599073"/>
            <a:ext cx="4228862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endParaRPr lang="en-US" sz="1750" dirty="0"/>
          </a:p>
        </p:txBody>
      </p:sp>
      <p:sp>
        <p:nvSpPr>
          <p:cNvPr id="11" name="Text 8"/>
          <p:cNvSpPr/>
          <p:nvPr/>
        </p:nvSpPr>
        <p:spPr>
          <a:xfrm>
            <a:off x="10810874" y="4176355"/>
            <a:ext cx="3819525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endParaRPr lang="en-US" sz="1750" dirty="0"/>
          </a:p>
        </p:txBody>
      </p:sp>
      <p:sp>
        <p:nvSpPr>
          <p:cNvPr id="14" name="Text 11"/>
          <p:cNvSpPr/>
          <p:nvPr/>
        </p:nvSpPr>
        <p:spPr>
          <a:xfrm>
            <a:off x="10810874" y="4813459"/>
            <a:ext cx="3819525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endParaRPr lang="en-US" sz="1750" dirty="0"/>
          </a:p>
        </p:txBody>
      </p:sp>
      <p:sp>
        <p:nvSpPr>
          <p:cNvPr id="17" name="Text 14"/>
          <p:cNvSpPr/>
          <p:nvPr/>
        </p:nvSpPr>
        <p:spPr>
          <a:xfrm>
            <a:off x="7541181" y="5462111"/>
            <a:ext cx="4228862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endParaRPr lang="en-US" sz="1750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4601" y="7561352"/>
            <a:ext cx="1764501" cy="573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13"/>
          <p:cNvSpPr/>
          <p:nvPr/>
        </p:nvSpPr>
        <p:spPr>
          <a:xfrm>
            <a:off x="10810874" y="6122960"/>
            <a:ext cx="3819525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endParaRPr lang="en-US" sz="1750" dirty="0">
              <a:solidFill>
                <a:srgbClr val="DAD8E9"/>
              </a:solidFill>
              <a:latin typeface="Mukta" pitchFamily="34" charset="0"/>
              <a:ea typeface="Mukta" pitchFamily="34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236" y="2810606"/>
            <a:ext cx="2547159" cy="2358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751236" y="5212433"/>
            <a:ext cx="2446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Souveraineté numérique</a:t>
            </a:r>
          </a:p>
        </p:txBody>
      </p:sp>
      <p:sp>
        <p:nvSpPr>
          <p:cNvPr id="8" name="AutoShape 4" descr="3 600+ Modularité Photos, taleaux et images libre de droits - i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7" descr="L'enjeu de la modularité | Colportic Consei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707" y="2778755"/>
            <a:ext cx="2609592" cy="2235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ZoneTexte 55"/>
          <p:cNvSpPr txBox="1"/>
          <p:nvPr/>
        </p:nvSpPr>
        <p:spPr>
          <a:xfrm>
            <a:off x="5529257" y="5107297"/>
            <a:ext cx="2572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Modularité</a:t>
            </a:r>
          </a:p>
          <a:p>
            <a:pPr algn="ctr"/>
            <a:r>
              <a:rPr lang="fr-FR" sz="2000" dirty="0" smtClean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&amp; </a:t>
            </a:r>
          </a:p>
          <a:p>
            <a:pPr algn="ctr"/>
            <a:r>
              <a:rPr lang="fr-FR" sz="2000" dirty="0" smtClean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Système containers</a:t>
            </a:r>
            <a:endParaRPr lang="fr-FR" sz="2000" dirty="0">
              <a:solidFill>
                <a:srgbClr val="C6BFEE"/>
              </a:solidFill>
              <a:latin typeface="Prompt" pitchFamily="34" charset="0"/>
              <a:ea typeface="Prompt" pitchFamily="34" charset="-122"/>
              <a:cs typeface="Prompt" pitchFamily="34" charset="-120"/>
            </a:endParaRPr>
          </a:p>
        </p:txBody>
      </p:sp>
      <p:sp>
        <p:nvSpPr>
          <p:cNvPr id="10" name="AutoShape 10" descr="Concept Durable D'écologie Et D'environnement Main D'homme Tenant Avec Des  Icônes D'environnement | Photo Premiu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6189" y="2778755"/>
            <a:ext cx="3143340" cy="223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ZoneTexte 56"/>
          <p:cNvSpPr txBox="1"/>
          <p:nvPr/>
        </p:nvSpPr>
        <p:spPr>
          <a:xfrm>
            <a:off x="9462486" y="5107297"/>
            <a:ext cx="32093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Environnement</a:t>
            </a:r>
          </a:p>
          <a:p>
            <a:pPr algn="ctr"/>
            <a:r>
              <a:rPr lang="fr-FR" sz="2000" dirty="0" smtClean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&amp; </a:t>
            </a:r>
          </a:p>
          <a:p>
            <a:pPr algn="ctr"/>
            <a:r>
              <a:rPr lang="fr-FR" sz="2000" dirty="0" smtClean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Développement durable</a:t>
            </a:r>
            <a:endParaRPr lang="fr-FR" sz="2000" dirty="0">
              <a:solidFill>
                <a:srgbClr val="C6BFEE"/>
              </a:solidFill>
              <a:latin typeface="Prompt" pitchFamily="34" charset="0"/>
              <a:ea typeface="Prompt" pitchFamily="34" charset="-122"/>
              <a:cs typeface="Prompt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07937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0124"/>
            <a:ext cx="14630400" cy="8269724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403048" y="950958"/>
            <a:ext cx="12200291" cy="14865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>
              <a:lnSpc>
                <a:spcPts val="5468"/>
              </a:lnSpc>
              <a:buNone/>
            </a:pPr>
            <a:r>
              <a:rPr lang="en-US" sz="3600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</a:rPr>
              <a:t>2</a:t>
            </a:r>
            <a:r>
              <a:rPr lang="en-US" sz="3600" dirty="0" smtClean="0">
                <a:solidFill>
                  <a:srgbClr val="C6BFEE"/>
                </a:solidFill>
                <a:latin typeface="Prompt" pitchFamily="34" charset="0"/>
                <a:ea typeface="Prompt" pitchFamily="34" charset="-122"/>
              </a:rPr>
              <a:t>. </a:t>
            </a:r>
            <a:r>
              <a:rPr lang="en-US" sz="3600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</a:rPr>
              <a:t>L’accueil de vos équipes de chercheurs et VIP</a:t>
            </a:r>
          </a:p>
        </p:txBody>
      </p:sp>
      <p:sp>
        <p:nvSpPr>
          <p:cNvPr id="7" name="Text 4"/>
          <p:cNvSpPr/>
          <p:nvPr/>
        </p:nvSpPr>
        <p:spPr>
          <a:xfrm>
            <a:off x="6788550" y="3342306"/>
            <a:ext cx="6814789" cy="321089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-285750">
              <a:lnSpc>
                <a:spcPts val="2734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Contrôle d’accès</a:t>
            </a:r>
          </a:p>
          <a:p>
            <a:pPr indent="-285750">
              <a:lnSpc>
                <a:spcPts val="2734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Parking pour les véhicules et recharges électrique</a:t>
            </a:r>
            <a:endParaRPr lang="en-US" dirty="0">
              <a:solidFill>
                <a:srgbClr val="C6BFEE"/>
              </a:solidFill>
              <a:latin typeface="Prompt" pitchFamily="34" charset="0"/>
              <a:ea typeface="Prompt" pitchFamily="34" charset="-122"/>
              <a:cs typeface="Prompt" pitchFamily="34" charset="-120"/>
            </a:endParaRPr>
          </a:p>
          <a:p>
            <a:pPr indent="-285750">
              <a:lnSpc>
                <a:spcPts val="2734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Accueil</a:t>
            </a:r>
            <a:endParaRPr lang="en-US" dirty="0">
              <a:solidFill>
                <a:srgbClr val="C6BFEE"/>
              </a:solidFill>
              <a:latin typeface="Prompt" pitchFamily="34" charset="0"/>
              <a:ea typeface="Prompt" pitchFamily="34" charset="-122"/>
              <a:cs typeface="Prompt" pitchFamily="34" charset="-120"/>
            </a:endParaRPr>
          </a:p>
          <a:p>
            <a:pPr indent="-285750">
              <a:lnSpc>
                <a:spcPts val="2734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Bureaux </a:t>
            </a:r>
            <a:r>
              <a:rPr lang="en-US" dirty="0" smtClean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privatisés</a:t>
            </a:r>
          </a:p>
          <a:p>
            <a:pPr indent="-285750">
              <a:lnSpc>
                <a:spcPts val="2734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Salles </a:t>
            </a:r>
            <a:r>
              <a:rPr lang="en-US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de réunion et de visio-conférences</a:t>
            </a:r>
          </a:p>
          <a:p>
            <a:pPr indent="-285750">
              <a:lnSpc>
                <a:spcPts val="2734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Connection directes aux </a:t>
            </a:r>
            <a:r>
              <a:rPr lang="en-US" dirty="0" err="1" smtClean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calculateurs</a:t>
            </a:r>
            <a:r>
              <a:rPr lang="en-US" dirty="0" smtClean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 par </a:t>
            </a:r>
            <a:r>
              <a:rPr lang="en-US" dirty="0" err="1" smtClean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fibre</a:t>
            </a:r>
            <a:r>
              <a:rPr lang="en-US" dirty="0" smtClean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 </a:t>
            </a:r>
            <a:r>
              <a:rPr lang="en-US" dirty="0" err="1" smtClean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sécurisée</a:t>
            </a:r>
            <a:endParaRPr lang="en-US" dirty="0">
              <a:solidFill>
                <a:srgbClr val="C6BFEE"/>
              </a:solidFill>
              <a:latin typeface="Prompt" pitchFamily="34" charset="0"/>
              <a:ea typeface="Prompt" pitchFamily="34" charset="-122"/>
              <a:cs typeface="Prompt" pitchFamily="34" charset="-120"/>
            </a:endParaRPr>
          </a:p>
          <a:p>
            <a:pPr indent="-285750">
              <a:lnSpc>
                <a:spcPts val="2734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Espaces VIP</a:t>
            </a:r>
          </a:p>
          <a:p>
            <a:pPr indent="-285750">
              <a:lnSpc>
                <a:spcPts val="2734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Espace Café &amp; Cafétéria</a:t>
            </a:r>
          </a:p>
          <a:p>
            <a:pPr indent="-285750">
              <a:lnSpc>
                <a:spcPts val="2734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Espaces extérieurs </a:t>
            </a:r>
            <a:r>
              <a:rPr lang="en-US" dirty="0" err="1" smtClean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paysagés</a:t>
            </a:r>
            <a:endParaRPr lang="en-US" dirty="0">
              <a:solidFill>
                <a:srgbClr val="C6BFEE"/>
              </a:solidFill>
              <a:latin typeface="Prompt" pitchFamily="34" charset="0"/>
              <a:ea typeface="Prompt" pitchFamily="34" charset="-122"/>
              <a:cs typeface="Prompt" pitchFamily="34" charset="-120"/>
            </a:endParaRPr>
          </a:p>
          <a:p>
            <a:pPr marL="0" indent="0">
              <a:lnSpc>
                <a:spcPts val="2799"/>
              </a:lnSpc>
              <a:buNone/>
            </a:pPr>
            <a:endParaRPr lang="en-US" sz="1750" dirty="0"/>
          </a:p>
        </p:txBody>
      </p:sp>
      <p:sp>
        <p:nvSpPr>
          <p:cNvPr id="17" name="Text 14"/>
          <p:cNvSpPr/>
          <p:nvPr/>
        </p:nvSpPr>
        <p:spPr>
          <a:xfrm>
            <a:off x="7541181" y="5462111"/>
            <a:ext cx="4228862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endParaRPr lang="en-US" sz="1750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4601" y="7561352"/>
            <a:ext cx="1764501" cy="573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075" y="3507008"/>
            <a:ext cx="4178375" cy="2503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441035" y="1892606"/>
            <a:ext cx="10841429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734"/>
              </a:lnSpc>
            </a:pPr>
            <a:r>
              <a:rPr lang="fr-FR" sz="2800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d</a:t>
            </a:r>
            <a:r>
              <a:rPr lang="fr-FR" sz="2800" dirty="0" smtClean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ans des locaux adaptés, sécurisés avec accès au parc paysagé</a:t>
            </a:r>
            <a:endParaRPr lang="fr-FR" sz="2800" dirty="0">
              <a:solidFill>
                <a:srgbClr val="C6BFEE"/>
              </a:solidFill>
              <a:latin typeface="Prompt" pitchFamily="34" charset="0"/>
              <a:ea typeface="Prompt" pitchFamily="34" charset="-122"/>
              <a:cs typeface="Prompt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35740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75000"/>
            </a:srgbClr>
          </a:solidFill>
          <a:ln w="13811">
            <a:solidFill>
              <a:srgbClr val="FFFFFF">
                <a:alpha val="16000"/>
              </a:srgbClr>
            </a:solidFill>
            <a:prstDash val="solid"/>
          </a:ln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91140" y="671495"/>
            <a:ext cx="10568740" cy="8489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5468"/>
              </a:lnSpc>
            </a:pPr>
            <a:r>
              <a:rPr lang="en-US" sz="3600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</a:rPr>
              <a:t>3</a:t>
            </a:r>
            <a:r>
              <a:rPr lang="en-US" sz="3600" dirty="0" smtClean="0">
                <a:solidFill>
                  <a:srgbClr val="C6BFEE"/>
                </a:solidFill>
                <a:latin typeface="Prompt" pitchFamily="34" charset="0"/>
                <a:ea typeface="Prompt" pitchFamily="34" charset="-122"/>
              </a:rPr>
              <a:t>. </a:t>
            </a:r>
            <a:r>
              <a:rPr lang="en-US" sz="3600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</a:rPr>
              <a:t>Garantir un très haut niveau de sécurité, de sureté et de cybersécurité</a:t>
            </a:r>
          </a:p>
        </p:txBody>
      </p:sp>
      <p:sp>
        <p:nvSpPr>
          <p:cNvPr id="6" name="Text 2"/>
          <p:cNvSpPr/>
          <p:nvPr/>
        </p:nvSpPr>
        <p:spPr>
          <a:xfrm>
            <a:off x="807771" y="2475674"/>
            <a:ext cx="10127263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799"/>
              </a:lnSpc>
            </a:pPr>
            <a:r>
              <a:rPr lang="fr-FR" sz="2000" b="1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</a:rPr>
              <a:t>P</a:t>
            </a:r>
            <a:r>
              <a:rPr lang="fr-FR" sz="2000" b="1" dirty="0" smtClean="0">
                <a:solidFill>
                  <a:srgbClr val="C6BFEE"/>
                </a:solidFill>
                <a:latin typeface="Prompt" pitchFamily="34" charset="0"/>
                <a:ea typeface="Prompt" pitchFamily="34" charset="-122"/>
              </a:rPr>
              <a:t>olitique </a:t>
            </a:r>
            <a:r>
              <a:rPr lang="fr-FR" sz="2000" b="1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</a:rPr>
              <a:t>de Sécurité du Système d’Information </a:t>
            </a:r>
            <a:r>
              <a:rPr lang="fr-FR" sz="20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Risque d’indisponibilité des informations et applications, et des systèmes les traitant.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Risque de divulgation, ou perte de confidentialité, accidentelle ou volontaire des données de nos clients et pour lesquelles nous agissons en tant que sous-traitant.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Risque d’altération, ou perte d’intégrité entrainant une perte d’information.</a:t>
            </a:r>
          </a:p>
          <a:p>
            <a:pPr>
              <a:lnSpc>
                <a:spcPct val="150000"/>
              </a:lnSpc>
            </a:pPr>
            <a:endParaRPr lang="fr-FR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>
              <a:lnSpc>
                <a:spcPts val="2799"/>
              </a:lnSpc>
            </a:pPr>
            <a:r>
              <a:rPr lang="fr-FR" sz="2000" b="1" dirty="0" smtClean="0">
                <a:solidFill>
                  <a:srgbClr val="C6BFEE"/>
                </a:solidFill>
                <a:latin typeface="Prompt" pitchFamily="34" charset="0"/>
                <a:ea typeface="Prompt" pitchFamily="34" charset="-122"/>
              </a:rPr>
              <a:t>Objectifs </a:t>
            </a:r>
            <a:r>
              <a:rPr lang="fr-FR" sz="2000" b="1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</a:rPr>
              <a:t>de mise en œuvre de la Politique de Sécurité du Système </a:t>
            </a:r>
            <a:r>
              <a:rPr lang="fr-FR" sz="2000" b="1" dirty="0" smtClean="0">
                <a:solidFill>
                  <a:srgbClr val="C6BFEE"/>
                </a:solidFill>
                <a:latin typeface="Prompt" pitchFamily="34" charset="0"/>
                <a:ea typeface="Prompt" pitchFamily="34" charset="-122"/>
              </a:rPr>
              <a:t>d’Information </a:t>
            </a:r>
            <a:r>
              <a:rPr lang="fr-FR" sz="2000" b="1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</a:rPr>
              <a:t>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Améliorer et formaliser la gestion de la sécurité de nos outils.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S’assurer du respect de nos obligations légales pour la gestion des Données Personnelles (Loi Informatique et Libertés, RGPD), et le démontrer à nos clients.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Créer une culture de la sécurité auprès de nos équipes et de nos clients.</a:t>
            </a:r>
          </a:p>
          <a:p>
            <a:pPr>
              <a:lnSpc>
                <a:spcPts val="2799"/>
              </a:lnSpc>
            </a:pPr>
            <a:endParaRPr lang="fr-FR" sz="3200" dirty="0" smtClean="0">
              <a:solidFill>
                <a:srgbClr val="DAD8E9"/>
              </a:solidFill>
              <a:latin typeface="Mukta" pitchFamily="34" charset="0"/>
              <a:ea typeface="Mukta" pitchFamily="34" charset="-122"/>
              <a:cs typeface="Mukta" pitchFamily="34" charset="-120"/>
            </a:endParaRPr>
          </a:p>
          <a:p>
            <a:pPr>
              <a:lnSpc>
                <a:spcPts val="2799"/>
              </a:lnSpc>
            </a:pPr>
            <a:endParaRPr lang="fr-FR" sz="3200" dirty="0">
              <a:solidFill>
                <a:srgbClr val="DAD8E9"/>
              </a:solidFill>
              <a:latin typeface="Mukta" pitchFamily="34" charset="0"/>
              <a:ea typeface="Mukta" pitchFamily="34" charset="-122"/>
              <a:cs typeface="Mukta" pitchFamily="34" charset="-120"/>
            </a:endParaRPr>
          </a:p>
          <a:p>
            <a:pPr>
              <a:lnSpc>
                <a:spcPts val="2799"/>
              </a:lnSpc>
            </a:pPr>
            <a:endParaRPr lang="fr-FR" sz="3200" dirty="0">
              <a:solidFill>
                <a:srgbClr val="DAD8E9"/>
              </a:solidFill>
              <a:latin typeface="Mukta" pitchFamily="34" charset="0"/>
              <a:ea typeface="Mukta" pitchFamily="34" charset="-122"/>
              <a:cs typeface="Mukta" pitchFamily="34" charset="-12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4601" y="7561352"/>
            <a:ext cx="1764501" cy="573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2487" y="3200208"/>
            <a:ext cx="3476291" cy="338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88825" y="2524428"/>
            <a:ext cx="1304615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200000"/>
              </a:lnSpc>
            </a:pPr>
            <a:r>
              <a:rPr lang="en-US" sz="2400" b="1" dirty="0" smtClean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A</a:t>
            </a:r>
            <a:r>
              <a:rPr lang="en-US" sz="2400" b="1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.</a:t>
            </a:r>
            <a:r>
              <a:rPr lang="en-US" sz="2400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 </a:t>
            </a:r>
            <a:r>
              <a:rPr lang="en-US" sz="2400" dirty="0" smtClean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Une puissance </a:t>
            </a:r>
            <a:r>
              <a:rPr lang="en-US" sz="2400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de calcul HPC mutualisée </a:t>
            </a:r>
            <a:r>
              <a:rPr lang="en-US" sz="2400" dirty="0" err="1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en</a:t>
            </a:r>
            <a:r>
              <a:rPr lang="en-US" sz="2400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 </a:t>
            </a:r>
            <a:r>
              <a:rPr lang="en-US" sz="2400" dirty="0" smtClean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colocation : container </a:t>
            </a:r>
            <a:r>
              <a:rPr lang="en-US" sz="2400" dirty="0" err="1" smtClean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mutualisé</a:t>
            </a:r>
            <a:r>
              <a:rPr lang="en-US" sz="2400" dirty="0" smtClean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 </a:t>
            </a:r>
            <a:endParaRPr lang="en-US" sz="2400" dirty="0">
              <a:solidFill>
                <a:srgbClr val="C6BFEE"/>
              </a:solidFill>
              <a:latin typeface="Prompt" pitchFamily="34" charset="0"/>
              <a:ea typeface="Prompt" pitchFamily="34" charset="-122"/>
              <a:cs typeface="Prompt" pitchFamily="34" charset="-120"/>
            </a:endParaRPr>
          </a:p>
          <a:p>
            <a:pPr lvl="1" algn="just">
              <a:lnSpc>
                <a:spcPct val="200000"/>
              </a:lnSpc>
            </a:pPr>
            <a:r>
              <a:rPr lang="en-US" sz="2400" b="1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B. </a:t>
            </a:r>
            <a:r>
              <a:rPr lang="en-US" sz="2400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L’hébergement de vos </a:t>
            </a:r>
            <a:r>
              <a:rPr lang="en-US" sz="2400" dirty="0" smtClean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racks, calculateurs </a:t>
            </a:r>
            <a:r>
              <a:rPr lang="en-US" sz="2400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haute </a:t>
            </a:r>
            <a:r>
              <a:rPr lang="en-US" sz="2400" dirty="0" smtClean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densité et containers </a:t>
            </a:r>
            <a:r>
              <a:rPr lang="en-US" sz="2400" dirty="0" smtClean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HPC </a:t>
            </a:r>
            <a:r>
              <a:rPr lang="en-US" sz="2400" dirty="0" err="1" smtClean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privés</a:t>
            </a:r>
            <a:endParaRPr lang="fr-FR" sz="2400" dirty="0">
              <a:solidFill>
                <a:srgbClr val="C6BFEE"/>
              </a:solidFill>
              <a:latin typeface="Prompt" pitchFamily="34" charset="0"/>
              <a:ea typeface="Prompt" pitchFamily="34" charset="-122"/>
              <a:cs typeface="Prompt" pitchFamily="34" charset="-120"/>
            </a:endParaRPr>
          </a:p>
          <a:p>
            <a:pPr lvl="1" algn="just">
              <a:lnSpc>
                <a:spcPct val="200000"/>
              </a:lnSpc>
            </a:pPr>
            <a:r>
              <a:rPr lang="fr-FR" sz="2400" b="1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C. </a:t>
            </a:r>
            <a:r>
              <a:rPr lang="fr-FR" sz="2400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L’accompagnement </a:t>
            </a:r>
            <a:r>
              <a:rPr lang="fr-FR" sz="2400" dirty="0" smtClean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transversal par nos </a:t>
            </a:r>
            <a:r>
              <a:rPr lang="fr-FR" sz="2400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experts à chaque </a:t>
            </a:r>
            <a:r>
              <a:rPr lang="fr-FR" sz="2400" dirty="0" smtClean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étape</a:t>
            </a:r>
            <a:endParaRPr lang="en-US" sz="2400" dirty="0">
              <a:solidFill>
                <a:srgbClr val="C6BFEE"/>
              </a:solidFill>
              <a:latin typeface="Prompt" pitchFamily="34" charset="0"/>
              <a:ea typeface="Prompt" pitchFamily="34" charset="-122"/>
              <a:cs typeface="Prompt" pitchFamily="34" charset="-12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4601" y="7561352"/>
            <a:ext cx="1764501" cy="573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36185" y="1385040"/>
            <a:ext cx="7981865" cy="7264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5468"/>
              </a:lnSpc>
            </a:pPr>
            <a:r>
              <a:rPr lang="en-US" sz="3600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</a:rPr>
              <a:t>4</a:t>
            </a:r>
            <a:r>
              <a:rPr lang="en-US" sz="3600" dirty="0" smtClean="0">
                <a:solidFill>
                  <a:srgbClr val="C6BFEE"/>
                </a:solidFill>
                <a:latin typeface="Prompt" pitchFamily="34" charset="0"/>
                <a:ea typeface="Prompt" pitchFamily="34" charset="-122"/>
              </a:rPr>
              <a:t>. L’</a:t>
            </a:r>
            <a:r>
              <a:rPr lang="en-US" sz="3600" dirty="0" smtClean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Ecosystème </a:t>
            </a:r>
            <a:r>
              <a:rPr lang="en-US" sz="3600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HPC </a:t>
            </a:r>
            <a:r>
              <a:rPr lang="en-US" sz="3600" dirty="0" smtClean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du Coquelicot : </a:t>
            </a:r>
            <a:endParaRPr lang="en-US" sz="3600" dirty="0">
              <a:solidFill>
                <a:srgbClr val="C6BFEE"/>
              </a:solidFill>
              <a:latin typeface="Prompt" pitchFamily="34" charset="0"/>
              <a:ea typeface="Prompt" pitchFamily="34" charset="-122"/>
              <a:cs typeface="Prompt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02181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125279" y="825871"/>
            <a:ext cx="12642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</a:rPr>
              <a:t>A. </a:t>
            </a:r>
            <a:r>
              <a:rPr lang="en-US" sz="3600" dirty="0" smtClean="0">
                <a:solidFill>
                  <a:srgbClr val="C6BFEE"/>
                </a:solidFill>
                <a:latin typeface="Prompt" pitchFamily="34" charset="0"/>
                <a:ea typeface="Prompt" pitchFamily="34" charset="-122"/>
              </a:rPr>
              <a:t>Une puissance </a:t>
            </a:r>
            <a:r>
              <a:rPr lang="en-US" sz="3600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</a:rPr>
              <a:t>de calcul HPC mutualisée en colocation </a:t>
            </a:r>
          </a:p>
          <a:p>
            <a:endParaRPr lang="fr-FR" dirty="0" smtClean="0">
              <a:solidFill>
                <a:schemeClr val="bg1"/>
              </a:solidFill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479" y="2716677"/>
            <a:ext cx="3158163" cy="358843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667690" y="2575685"/>
            <a:ext cx="946297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</a:rPr>
              <a:t>L’objectif est de vous permettre l’accès à une offre de calcul mutualisée et évolutive qui réponde exactement à vos besoins à l’instant 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Nous mettons à disposition une puissance de </a:t>
            </a:r>
            <a:r>
              <a:rPr lang="fr-FR" dirty="0" smtClean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1 </a:t>
            </a:r>
            <a:r>
              <a:rPr lang="fr-FR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MW IT en colocation dans </a:t>
            </a:r>
            <a:r>
              <a:rPr lang="fr-FR" dirty="0" smtClean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un</a:t>
            </a:r>
            <a:r>
              <a:rPr lang="fr-FR" dirty="0" smtClean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 container </a:t>
            </a:r>
            <a:r>
              <a:rPr lang="fr-FR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de calculs  </a:t>
            </a:r>
            <a:r>
              <a:rPr lang="fr-FR" dirty="0" smtClean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mutualisé  financé </a:t>
            </a:r>
            <a:r>
              <a:rPr lang="fr-FR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par notre investisseur et </a:t>
            </a:r>
            <a:r>
              <a:rPr lang="fr-FR" dirty="0" smtClean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le territoire.</a:t>
            </a:r>
            <a:endParaRPr lang="fr-FR" dirty="0">
              <a:solidFill>
                <a:srgbClr val="C6BFEE"/>
              </a:solidFill>
              <a:latin typeface="Prompt" pitchFamily="34" charset="0"/>
              <a:ea typeface="Prompt" pitchFamily="34" charset="-122"/>
              <a:cs typeface="Prompt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rgbClr val="C6BFEE"/>
              </a:solidFill>
              <a:latin typeface="Prompt" pitchFamily="34" charset="0"/>
              <a:ea typeface="Prompt" pitchFamily="34" charset="-122"/>
              <a:cs typeface="Prompt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Notre offre sur mesure permet de répondre à vos besoins de puissance de calcul.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rgbClr val="C6BFEE"/>
              </a:solidFill>
              <a:latin typeface="Prompt" pitchFamily="34" charset="0"/>
              <a:ea typeface="Prompt" pitchFamily="34" charset="-122"/>
              <a:cs typeface="Prompt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Notre réponses est évolutive et adaptable au cours du temps.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rgbClr val="C6BFEE"/>
              </a:solidFill>
              <a:latin typeface="Prompt" pitchFamily="34" charset="0"/>
              <a:ea typeface="Prompt" pitchFamily="34" charset="-122"/>
              <a:cs typeface="Prompt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La tarification est en fonction de la puissance </a:t>
            </a:r>
            <a:r>
              <a:rPr lang="fr-FR" dirty="0" smtClean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souhaitée et </a:t>
            </a:r>
            <a:r>
              <a:rPr lang="fr-FR" dirty="0" smtClean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de la durée </a:t>
            </a:r>
            <a:r>
              <a:rPr lang="fr-FR" dirty="0" smtClean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d’utilisation.</a:t>
            </a:r>
            <a:endParaRPr lang="fr-FR" dirty="0">
              <a:solidFill>
                <a:srgbClr val="C6BFEE"/>
              </a:solidFill>
              <a:latin typeface="Prompt" pitchFamily="34" charset="0"/>
              <a:ea typeface="Prompt" pitchFamily="34" charset="-122"/>
              <a:cs typeface="Prompt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rgbClr val="C6BFEE"/>
              </a:solidFill>
              <a:latin typeface="Prompt" pitchFamily="34" charset="0"/>
              <a:ea typeface="Prompt" pitchFamily="34" charset="-122"/>
              <a:cs typeface="Prompt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Nous vous </a:t>
            </a:r>
            <a:r>
              <a:rPr lang="fr-FR" dirty="0" smtClean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accompagnons </a:t>
            </a:r>
            <a:r>
              <a:rPr lang="fr-FR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dans vos </a:t>
            </a:r>
            <a:r>
              <a:rPr lang="fr-FR" dirty="0" smtClean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projets </a:t>
            </a:r>
            <a:r>
              <a:rPr lang="fr-FR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de stockage de data et de calculs HPC.</a:t>
            </a:r>
          </a:p>
          <a:p>
            <a:endParaRPr lang="fr-F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4601" y="7561352"/>
            <a:ext cx="1764501" cy="573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3"/>
          <p:cNvSpPr/>
          <p:nvPr/>
        </p:nvSpPr>
        <p:spPr>
          <a:xfrm>
            <a:off x="1201479" y="1759831"/>
            <a:ext cx="12929190" cy="5928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800" dirty="0" smtClean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L’Ecosystème HPC du Coquelicot accueil </a:t>
            </a:r>
            <a:r>
              <a:rPr lang="en-US" sz="2800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des équipements HPC en colocation</a:t>
            </a:r>
            <a:r>
              <a:rPr lang="en-US" sz="2800" dirty="0" smtClean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82115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125184" y="1700111"/>
            <a:ext cx="11819291" cy="7666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2800" dirty="0" smtClean="0">
                <a:solidFill>
                  <a:srgbClr val="C6BFEE"/>
                </a:solidFill>
                <a:latin typeface="Prompt" pitchFamily="34" charset="0"/>
                <a:ea typeface="Prompt" pitchFamily="34" charset="-122"/>
              </a:rPr>
              <a:t>L’Ecosystème HPC du Coquelicot met à votre disposition des </a:t>
            </a:r>
            <a:r>
              <a:rPr lang="en-US" sz="2800" dirty="0" err="1" smtClean="0">
                <a:solidFill>
                  <a:srgbClr val="C6BFEE"/>
                </a:solidFill>
                <a:latin typeface="Prompt" pitchFamily="34" charset="0"/>
                <a:ea typeface="Prompt" pitchFamily="34" charset="-122"/>
              </a:rPr>
              <a:t>systèmes</a:t>
            </a:r>
            <a:r>
              <a:rPr lang="en-US" sz="2800" dirty="0" smtClean="0">
                <a:solidFill>
                  <a:srgbClr val="C6BFEE"/>
                </a:solidFill>
                <a:latin typeface="Prompt" pitchFamily="34" charset="0"/>
                <a:ea typeface="Prompt" pitchFamily="34" charset="-122"/>
              </a:rPr>
              <a:t> </a:t>
            </a:r>
          </a:p>
          <a:p>
            <a:pPr marL="0" indent="0">
              <a:lnSpc>
                <a:spcPts val="5468"/>
              </a:lnSpc>
              <a:buNone/>
            </a:pPr>
            <a:r>
              <a:rPr lang="en-US" sz="2800" dirty="0" err="1">
                <a:solidFill>
                  <a:srgbClr val="C6BFEE"/>
                </a:solidFill>
                <a:latin typeface="Prompt" pitchFamily="34" charset="0"/>
                <a:ea typeface="Prompt" pitchFamily="34" charset="-122"/>
              </a:rPr>
              <a:t>o</a:t>
            </a:r>
            <a:r>
              <a:rPr lang="en-US" sz="2800" dirty="0" err="1" smtClean="0">
                <a:solidFill>
                  <a:srgbClr val="C6BFEE"/>
                </a:solidFill>
                <a:latin typeface="Prompt" pitchFamily="34" charset="0"/>
                <a:ea typeface="Prompt" pitchFamily="34" charset="-122"/>
              </a:rPr>
              <a:t>ptimisés</a:t>
            </a:r>
            <a:r>
              <a:rPr lang="en-US" sz="2800" dirty="0" smtClean="0">
                <a:solidFill>
                  <a:srgbClr val="C6BFEE"/>
                </a:solidFill>
                <a:latin typeface="Prompt" pitchFamily="34" charset="0"/>
                <a:ea typeface="Prompt" pitchFamily="34" charset="-122"/>
              </a:rPr>
              <a:t> </a:t>
            </a:r>
            <a:r>
              <a:rPr lang="en-US" sz="2800" dirty="0" smtClean="0">
                <a:solidFill>
                  <a:srgbClr val="C6BFEE"/>
                </a:solidFill>
                <a:latin typeface="Prompt" pitchFamily="34" charset="0"/>
                <a:ea typeface="Prompt" pitchFamily="34" charset="-122"/>
              </a:rPr>
              <a:t>pour accueillir vos modules et containers de calcul.</a:t>
            </a:r>
            <a:endParaRPr lang="en-US" sz="2800" dirty="0"/>
          </a:p>
        </p:txBody>
      </p:sp>
      <p:sp>
        <p:nvSpPr>
          <p:cNvPr id="5" name="Shape 2"/>
          <p:cNvSpPr/>
          <p:nvPr/>
        </p:nvSpPr>
        <p:spPr>
          <a:xfrm>
            <a:off x="1880097" y="3424936"/>
            <a:ext cx="11676415" cy="3228596"/>
          </a:xfrm>
          <a:prstGeom prst="roundRect">
            <a:avLst>
              <a:gd name="adj" fmla="val 3882"/>
            </a:avLst>
          </a:prstGeom>
          <a:noFill/>
          <a:ln w="13811">
            <a:solidFill>
              <a:srgbClr val="FFFFFF">
                <a:alpha val="24000"/>
              </a:srgbClr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1451991" y="3548515"/>
            <a:ext cx="11492484" cy="637103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7" name="Text 4"/>
          <p:cNvSpPr/>
          <p:nvPr/>
        </p:nvSpPr>
        <p:spPr>
          <a:xfrm>
            <a:off x="2072447" y="3608616"/>
            <a:ext cx="4228862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 smtClean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Organisation physique optimisée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6961629" y="3587824"/>
            <a:ext cx="4228862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 smtClean="0">
                <a:solidFill>
                  <a:srgbClr val="DAD8E9"/>
                </a:solidFill>
                <a:latin typeface="Mukta" pitchFamily="34" charset="0"/>
                <a:ea typeface="Mukta" pitchFamily="34" charset="-122"/>
              </a:rPr>
              <a:t>Possibilité de privatiser des espaces physiques : accès </a:t>
            </a:r>
            <a:r>
              <a:rPr lang="en-US" sz="1750" dirty="0" err="1" smtClean="0">
                <a:solidFill>
                  <a:srgbClr val="DAD8E9"/>
                </a:solidFill>
                <a:latin typeface="Mukta" pitchFamily="34" charset="0"/>
                <a:ea typeface="Mukta" pitchFamily="34" charset="-122"/>
              </a:rPr>
              <a:t>privés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2638186" y="4047053"/>
            <a:ext cx="9354026" cy="637103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0" name="Text 7"/>
          <p:cNvSpPr/>
          <p:nvPr/>
        </p:nvSpPr>
        <p:spPr>
          <a:xfrm>
            <a:off x="2072447" y="4227782"/>
            <a:ext cx="4228862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 smtClean="0">
                <a:solidFill>
                  <a:srgbClr val="DAD8E9"/>
                </a:solidFill>
                <a:latin typeface="Mukta" pitchFamily="34" charset="0"/>
                <a:ea typeface="Mukta" pitchFamily="34" charset="-122"/>
              </a:rPr>
              <a:t>Alimentation électrique adaptée </a:t>
            </a:r>
            <a:endParaRPr lang="en-US" sz="1750" dirty="0"/>
          </a:p>
        </p:txBody>
      </p:sp>
      <p:sp>
        <p:nvSpPr>
          <p:cNvPr id="11" name="Text 8"/>
          <p:cNvSpPr/>
          <p:nvPr/>
        </p:nvSpPr>
        <p:spPr>
          <a:xfrm>
            <a:off x="6961629" y="4224927"/>
            <a:ext cx="4228862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 smtClean="0">
                <a:solidFill>
                  <a:srgbClr val="DAD8E9"/>
                </a:solidFill>
                <a:latin typeface="Mukta" pitchFamily="34" charset="0"/>
                <a:ea typeface="Mukta" pitchFamily="34" charset="-122"/>
              </a:rPr>
              <a:t>Systèmes de refroidissement optimisé – </a:t>
            </a:r>
            <a:r>
              <a:rPr lang="en-US" sz="1750" dirty="0" err="1" smtClean="0">
                <a:solidFill>
                  <a:srgbClr val="DAD8E9"/>
                </a:solidFill>
                <a:latin typeface="Mukta" pitchFamily="34" charset="0"/>
                <a:ea typeface="Mukta" pitchFamily="34" charset="-122"/>
              </a:rPr>
              <a:t>réseau</a:t>
            </a:r>
            <a:r>
              <a:rPr lang="en-US" sz="1750" dirty="0" smtClean="0">
                <a:solidFill>
                  <a:srgbClr val="DAD8E9"/>
                </a:solidFill>
                <a:latin typeface="Mukta" pitchFamily="34" charset="0"/>
                <a:ea typeface="Mukta" pitchFamily="34" charset="-122"/>
              </a:rPr>
              <a:t> de chaleur </a:t>
            </a:r>
            <a:r>
              <a:rPr lang="en-US" sz="1750" dirty="0" err="1" smtClean="0">
                <a:solidFill>
                  <a:srgbClr val="DAD8E9"/>
                </a:solidFill>
                <a:latin typeface="Mukta" pitchFamily="34" charset="0"/>
                <a:ea typeface="Mukta" pitchFamily="34" charset="-122"/>
              </a:rPr>
              <a:t>urbain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2638187" y="4684157"/>
            <a:ext cx="9354026" cy="637103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4" name="Text 11"/>
          <p:cNvSpPr/>
          <p:nvPr/>
        </p:nvSpPr>
        <p:spPr>
          <a:xfrm>
            <a:off x="6961629" y="4862031"/>
            <a:ext cx="4228862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 smtClean="0">
                <a:solidFill>
                  <a:srgbClr val="DAD8E9"/>
                </a:solidFill>
                <a:latin typeface="Mukta" pitchFamily="34" charset="0"/>
                <a:ea typeface="Mukta" pitchFamily="34" charset="-122"/>
              </a:rPr>
              <a:t>Groupes élèctrogènes de sécurité</a:t>
            </a:r>
            <a:endParaRPr lang="en-US" sz="1750" dirty="0"/>
          </a:p>
        </p:txBody>
      </p:sp>
      <p:sp>
        <p:nvSpPr>
          <p:cNvPr id="17" name="Text 14"/>
          <p:cNvSpPr/>
          <p:nvPr/>
        </p:nvSpPr>
        <p:spPr>
          <a:xfrm>
            <a:off x="7541181" y="5462111"/>
            <a:ext cx="4228862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endParaRPr lang="en-US" sz="1750" dirty="0"/>
          </a:p>
        </p:txBody>
      </p:sp>
      <p:sp>
        <p:nvSpPr>
          <p:cNvPr id="20" name="Text 11"/>
          <p:cNvSpPr/>
          <p:nvPr/>
        </p:nvSpPr>
        <p:spPr>
          <a:xfrm>
            <a:off x="6961629" y="5445962"/>
            <a:ext cx="4228862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 smtClean="0">
                <a:solidFill>
                  <a:srgbClr val="DAD8E9"/>
                </a:solidFill>
                <a:latin typeface="Mukta" pitchFamily="34" charset="0"/>
                <a:ea typeface="Mukta" pitchFamily="34" charset="-122"/>
              </a:rPr>
              <a:t>Performances des systèmes optimisées</a:t>
            </a:r>
            <a:endParaRPr lang="en-US" sz="1750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4601" y="7561352"/>
            <a:ext cx="1764501" cy="573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Shape 9"/>
          <p:cNvSpPr/>
          <p:nvPr/>
        </p:nvSpPr>
        <p:spPr>
          <a:xfrm>
            <a:off x="2651999" y="5985809"/>
            <a:ext cx="9354026" cy="637103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23" name="Text 13"/>
          <p:cNvSpPr/>
          <p:nvPr/>
        </p:nvSpPr>
        <p:spPr>
          <a:xfrm>
            <a:off x="2072447" y="6137026"/>
            <a:ext cx="4228862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 smtClean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Onduleurs et batteries</a:t>
            </a:r>
            <a:endParaRPr lang="en-US" sz="1750" dirty="0"/>
          </a:p>
        </p:txBody>
      </p:sp>
      <p:sp>
        <p:nvSpPr>
          <p:cNvPr id="27" name="Text 10"/>
          <p:cNvSpPr/>
          <p:nvPr/>
        </p:nvSpPr>
        <p:spPr>
          <a:xfrm>
            <a:off x="2072447" y="4859514"/>
            <a:ext cx="4228862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 smtClean="0">
                <a:solidFill>
                  <a:srgbClr val="DAD8E9"/>
                </a:solidFill>
                <a:latin typeface="Mukta" pitchFamily="34" charset="0"/>
                <a:ea typeface="Mukta" pitchFamily="34" charset="-122"/>
              </a:rPr>
              <a:t>Connexion par la fibre sécurisée</a:t>
            </a:r>
            <a:endParaRPr lang="en-US" sz="1750" dirty="0"/>
          </a:p>
        </p:txBody>
      </p:sp>
      <p:sp>
        <p:nvSpPr>
          <p:cNvPr id="28" name="Text 13"/>
          <p:cNvSpPr/>
          <p:nvPr/>
        </p:nvSpPr>
        <p:spPr>
          <a:xfrm>
            <a:off x="2072447" y="5496617"/>
            <a:ext cx="4228862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 smtClean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Sécurité du site, SAS et contrôle des accès</a:t>
            </a:r>
            <a:endParaRPr lang="en-US" sz="1750" dirty="0"/>
          </a:p>
        </p:txBody>
      </p:sp>
      <p:sp>
        <p:nvSpPr>
          <p:cNvPr id="31" name="Text 13"/>
          <p:cNvSpPr/>
          <p:nvPr/>
        </p:nvSpPr>
        <p:spPr>
          <a:xfrm>
            <a:off x="6961629" y="6169015"/>
            <a:ext cx="4228862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Mukta" pitchFamily="34" charset="0"/>
                <a:ea typeface="Mukta" pitchFamily="34" charset="-122"/>
              </a:rPr>
              <a:t>Accessibilité à </a:t>
            </a:r>
            <a:r>
              <a:rPr lang="en-US" sz="1750" dirty="0" smtClean="0">
                <a:solidFill>
                  <a:srgbClr val="DAD8E9"/>
                </a:solidFill>
                <a:latin typeface="Mukta" pitchFamily="34" charset="0"/>
                <a:ea typeface="Mukta" pitchFamily="34" charset="-122"/>
              </a:rPr>
              <a:t>distance par la fibre noire</a:t>
            </a:r>
            <a:endParaRPr lang="en-US" sz="1750" dirty="0">
              <a:solidFill>
                <a:srgbClr val="DAD8E9"/>
              </a:solidFill>
              <a:latin typeface="Mukta" pitchFamily="34" charset="0"/>
              <a:ea typeface="Mukta" pitchFamily="34" charset="-122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839972" y="893134"/>
            <a:ext cx="12493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</a:rPr>
              <a:t>B. L’hébergement de vos calculateurs haute densité</a:t>
            </a:r>
            <a:endParaRPr lang="fr-FR" sz="3600" dirty="0">
              <a:solidFill>
                <a:srgbClr val="C6BFEE"/>
              </a:solidFill>
              <a:latin typeface="Prompt" pitchFamily="34" charset="0"/>
              <a:ea typeface="Prompt" pitchFamily="3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185919" y="676696"/>
            <a:ext cx="11209859" cy="106682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3600" dirty="0" smtClean="0">
                <a:solidFill>
                  <a:srgbClr val="C6BFEE"/>
                </a:solidFill>
                <a:latin typeface="Prompt" pitchFamily="34" charset="0"/>
                <a:ea typeface="Prompt" pitchFamily="34" charset="-122"/>
              </a:rPr>
              <a:t>B1. L’accueil de vos modules et containers de calcul.</a:t>
            </a:r>
          </a:p>
          <a:p>
            <a:pPr marL="0" indent="0">
              <a:lnSpc>
                <a:spcPts val="5468"/>
              </a:lnSpc>
              <a:buNone/>
            </a:pPr>
            <a:r>
              <a:rPr lang="en-US" sz="2800" dirty="0" smtClean="0">
                <a:solidFill>
                  <a:srgbClr val="C6BFEE"/>
                </a:solidFill>
                <a:latin typeface="Prompt" pitchFamily="34" charset="0"/>
                <a:ea typeface="Prompt" pitchFamily="34" charset="-122"/>
              </a:rPr>
              <a:t>L’environnement adapté pour accueillir votre container de calcul HPC</a:t>
            </a:r>
            <a:endParaRPr lang="en-US" sz="2800" dirty="0"/>
          </a:p>
        </p:txBody>
      </p:sp>
      <p:sp>
        <p:nvSpPr>
          <p:cNvPr id="5" name="Shape 2"/>
          <p:cNvSpPr/>
          <p:nvPr/>
        </p:nvSpPr>
        <p:spPr>
          <a:xfrm>
            <a:off x="3495676" y="2800350"/>
            <a:ext cx="7239000" cy="4286250"/>
          </a:xfrm>
          <a:prstGeom prst="roundRect">
            <a:avLst>
              <a:gd name="adj" fmla="val 3882"/>
            </a:avLst>
          </a:prstGeom>
          <a:noFill/>
          <a:ln w="57150">
            <a:solidFill>
              <a:srgbClr val="FFFF00">
                <a:alpha val="24000"/>
              </a:srgbClr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69533" y="3599073"/>
            <a:ext cx="4228862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endParaRPr lang="en-US" sz="1750" dirty="0"/>
          </a:p>
        </p:txBody>
      </p:sp>
      <p:sp>
        <p:nvSpPr>
          <p:cNvPr id="11" name="Text 8"/>
          <p:cNvSpPr/>
          <p:nvPr/>
        </p:nvSpPr>
        <p:spPr>
          <a:xfrm>
            <a:off x="10810874" y="4176355"/>
            <a:ext cx="3819525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endParaRPr lang="en-US" sz="1750" dirty="0"/>
          </a:p>
        </p:txBody>
      </p:sp>
      <p:sp>
        <p:nvSpPr>
          <p:cNvPr id="14" name="Text 11"/>
          <p:cNvSpPr/>
          <p:nvPr/>
        </p:nvSpPr>
        <p:spPr>
          <a:xfrm>
            <a:off x="10810874" y="4813459"/>
            <a:ext cx="3819525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endParaRPr lang="en-US" sz="1750" dirty="0"/>
          </a:p>
        </p:txBody>
      </p:sp>
      <p:sp>
        <p:nvSpPr>
          <p:cNvPr id="17" name="Text 14"/>
          <p:cNvSpPr/>
          <p:nvPr/>
        </p:nvSpPr>
        <p:spPr>
          <a:xfrm>
            <a:off x="7541181" y="5462111"/>
            <a:ext cx="4228862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endParaRPr lang="en-US" sz="1750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4601" y="7561352"/>
            <a:ext cx="1764501" cy="573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13"/>
          <p:cNvSpPr/>
          <p:nvPr/>
        </p:nvSpPr>
        <p:spPr>
          <a:xfrm>
            <a:off x="10810874" y="6122960"/>
            <a:ext cx="3819525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endParaRPr lang="en-US" sz="1750" dirty="0">
              <a:solidFill>
                <a:srgbClr val="DAD8E9"/>
              </a:solidFill>
              <a:latin typeface="Mukta" pitchFamily="34" charset="0"/>
              <a:ea typeface="Mukta" pitchFamily="34" charset="-122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33786" y="3086100"/>
            <a:ext cx="1390652" cy="6656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2060"/>
                </a:solidFill>
              </a:rPr>
              <a:t>Alimentation électrique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447824" y="6020030"/>
            <a:ext cx="1610201" cy="9359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2060"/>
                </a:solidFill>
              </a:rPr>
              <a:t>Vidéo surveillance H24/7/7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76226" y="4355126"/>
            <a:ext cx="2786542" cy="10162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2060"/>
                </a:solidFill>
              </a:rPr>
              <a:t>Accès unique par </a:t>
            </a:r>
          </a:p>
          <a:p>
            <a:pPr algn="ctr"/>
            <a:r>
              <a:rPr lang="fr-FR" dirty="0" smtClean="0">
                <a:solidFill>
                  <a:srgbClr val="002060"/>
                </a:solidFill>
              </a:rPr>
              <a:t>un SAS contrôlé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676649" y="6020029"/>
            <a:ext cx="1547813" cy="916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2060"/>
                </a:solidFill>
              </a:rPr>
              <a:t>Connexion par </a:t>
            </a:r>
            <a:r>
              <a:rPr lang="fr-FR" dirty="0" smtClean="0">
                <a:solidFill>
                  <a:srgbClr val="002060"/>
                </a:solidFill>
              </a:rPr>
              <a:t>fibre sécurisée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275791" y="6020030"/>
            <a:ext cx="1449467" cy="9392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2060"/>
                </a:solidFill>
              </a:rPr>
              <a:t>Groupes électrogènes de sécurité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148637" y="3086100"/>
            <a:ext cx="1149906" cy="6656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2060"/>
                </a:solidFill>
              </a:rPr>
              <a:t>Onduleurs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421893" y="3086100"/>
            <a:ext cx="1200150" cy="6656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2060"/>
                </a:solidFill>
              </a:rPr>
              <a:t>Batteries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224462" y="3086100"/>
            <a:ext cx="1404938" cy="6656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2060"/>
                </a:solidFill>
              </a:rPr>
              <a:t>Alimentation de secours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790849" y="3086100"/>
            <a:ext cx="1209676" cy="6656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2060"/>
                </a:solidFill>
              </a:rPr>
              <a:t>Groupes </a:t>
            </a:r>
            <a:r>
              <a:rPr lang="fr-FR" dirty="0" smtClean="0">
                <a:solidFill>
                  <a:srgbClr val="002060"/>
                </a:solidFill>
              </a:rPr>
              <a:t>froids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399960" y="2362199"/>
            <a:ext cx="3277379" cy="360879"/>
          </a:xfrm>
          <a:prstGeom prst="rect">
            <a:avLst/>
          </a:prstGeom>
          <a:solidFill>
            <a:srgbClr val="FFFF0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2060"/>
                </a:solidFill>
              </a:rPr>
              <a:t>Enceinte sécurisée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943975" y="6020030"/>
            <a:ext cx="1624250" cy="916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2060"/>
                </a:solidFill>
              </a:rPr>
              <a:t>Optimisation des performances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71513" y="5418539"/>
            <a:ext cx="2391254" cy="1410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799"/>
              </a:lnSpc>
            </a:pPr>
            <a:r>
              <a:rPr lang="en-US" dirty="0">
                <a:solidFill>
                  <a:srgbClr val="002060"/>
                </a:solidFill>
                <a:latin typeface="Mukta" pitchFamily="34" charset="0"/>
                <a:ea typeface="Mukta" pitchFamily="34" charset="-122"/>
              </a:rPr>
              <a:t>Accessibilité à distance par la </a:t>
            </a:r>
            <a:r>
              <a:rPr lang="en-US" dirty="0" smtClean="0">
                <a:solidFill>
                  <a:srgbClr val="002060"/>
                </a:solidFill>
                <a:latin typeface="Mukta" pitchFamily="34" charset="0"/>
                <a:ea typeface="Mukta" pitchFamily="34" charset="-122"/>
              </a:rPr>
              <a:t>fibre noire sécurisée</a:t>
            </a:r>
            <a:endParaRPr lang="en-US" dirty="0">
              <a:solidFill>
                <a:srgbClr val="002060"/>
              </a:solidFill>
              <a:latin typeface="Mukta" pitchFamily="34" charset="0"/>
              <a:ea typeface="Mukta" pitchFamily="34" charset="-122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98574" y="2657699"/>
            <a:ext cx="2364193" cy="162448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2060"/>
                </a:solidFill>
              </a:rPr>
              <a:t>Accueil des chercheurs sur le site :</a:t>
            </a:r>
            <a:endParaRPr lang="en-US" sz="14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2060"/>
                </a:solidFill>
                <a:latin typeface="Mukta" pitchFamily="34" charset="0"/>
                <a:ea typeface="Mukta" pitchFamily="34" charset="-122"/>
              </a:rPr>
              <a:t>Accueil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2060"/>
                </a:solidFill>
                <a:latin typeface="Mukta" pitchFamily="34" charset="0"/>
                <a:ea typeface="Mukta" pitchFamily="34" charset="-122"/>
              </a:rPr>
              <a:t>Restauration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2060"/>
                </a:solidFill>
                <a:latin typeface="Mukta" pitchFamily="34" charset="0"/>
                <a:ea typeface="Mukta" pitchFamily="34" charset="-122"/>
              </a:rPr>
              <a:t>Bureaux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2060"/>
                </a:solidFill>
                <a:latin typeface="Mukta" pitchFamily="34" charset="0"/>
                <a:ea typeface="Mukta" pitchFamily="34" charset="-122"/>
              </a:rPr>
              <a:t>Salles de réunion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2060"/>
                </a:solidFill>
                <a:latin typeface="Mukta" pitchFamily="34" charset="0"/>
                <a:ea typeface="Mukta" pitchFamily="34" charset="-122"/>
              </a:rPr>
              <a:t>Espace VIP</a:t>
            </a:r>
            <a:endParaRPr lang="en-US" sz="1400" dirty="0">
              <a:solidFill>
                <a:srgbClr val="002060"/>
              </a:solidFill>
              <a:latin typeface="Mukta" pitchFamily="34" charset="0"/>
              <a:ea typeface="Mukta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376" y="4541752"/>
            <a:ext cx="2917759" cy="1120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Shape 2"/>
          <p:cNvSpPr/>
          <p:nvPr/>
        </p:nvSpPr>
        <p:spPr>
          <a:xfrm>
            <a:off x="5115465" y="4283001"/>
            <a:ext cx="3700732" cy="1534512"/>
          </a:xfrm>
          <a:prstGeom prst="roundRect">
            <a:avLst>
              <a:gd name="adj" fmla="val 3882"/>
            </a:avLst>
          </a:prstGeom>
          <a:noFill/>
          <a:ln w="57150">
            <a:solidFill>
              <a:srgbClr val="FFFF00">
                <a:alpha val="24000"/>
              </a:srgbClr>
            </a:solidFill>
            <a:prstDash val="solid"/>
          </a:ln>
        </p:spPr>
      </p:sp>
      <p:sp>
        <p:nvSpPr>
          <p:cNvPr id="38" name="Rectangle 37"/>
          <p:cNvSpPr/>
          <p:nvPr/>
        </p:nvSpPr>
        <p:spPr>
          <a:xfrm>
            <a:off x="8943975" y="4454714"/>
            <a:ext cx="1624250" cy="916664"/>
          </a:xfrm>
          <a:prstGeom prst="rect">
            <a:avLst/>
          </a:prstGeom>
          <a:solidFill>
            <a:srgbClr val="FFFF0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2060"/>
                </a:solidFill>
              </a:rPr>
              <a:t>Possibilité de privatiser son espace</a:t>
            </a:r>
            <a:endParaRPr lang="fr-FR" dirty="0">
              <a:solidFill>
                <a:srgbClr val="002060"/>
              </a:solidFill>
            </a:endParaRPr>
          </a:p>
        </p:txBody>
      </p:sp>
      <p:cxnSp>
        <p:nvCxnSpPr>
          <p:cNvPr id="19" name="Connecteur droit avec flèche 18"/>
          <p:cNvCxnSpPr/>
          <p:nvPr/>
        </p:nvCxnSpPr>
        <p:spPr>
          <a:xfrm>
            <a:off x="3062768" y="3667125"/>
            <a:ext cx="2052697" cy="68800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257618" y="4176355"/>
            <a:ext cx="3467640" cy="271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/>
              <a:t>Votre container privé</a:t>
            </a:r>
            <a:endParaRPr lang="fr-FR" sz="2000" dirty="0"/>
          </a:p>
        </p:txBody>
      </p:sp>
      <p:cxnSp>
        <p:nvCxnSpPr>
          <p:cNvPr id="41" name="Connecteur droit avec flèche 40"/>
          <p:cNvCxnSpPr/>
          <p:nvPr/>
        </p:nvCxnSpPr>
        <p:spPr>
          <a:xfrm flipV="1">
            <a:off x="3062768" y="5598545"/>
            <a:ext cx="2052697" cy="524415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Double flèche horizontale 43"/>
          <p:cNvSpPr/>
          <p:nvPr/>
        </p:nvSpPr>
        <p:spPr>
          <a:xfrm>
            <a:off x="3164920" y="4650105"/>
            <a:ext cx="937732" cy="390525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47146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26367</TotalTime>
  <Words>1686</Words>
  <Application>Microsoft Office PowerPoint</Application>
  <PresentationFormat>Personnalisé</PresentationFormat>
  <Paragraphs>343</Paragraphs>
  <Slides>21</Slides>
  <Notes>17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svagnon</cp:lastModifiedBy>
  <cp:revision>99</cp:revision>
  <dcterms:created xsi:type="dcterms:W3CDTF">2023-12-05T15:26:48Z</dcterms:created>
  <dcterms:modified xsi:type="dcterms:W3CDTF">2024-10-25T08:25:16Z</dcterms:modified>
</cp:coreProperties>
</file>